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91" r:id="rId4"/>
    <p:sldId id="292" r:id="rId5"/>
    <p:sldId id="262" r:id="rId6"/>
    <p:sldId id="261" r:id="rId7"/>
    <p:sldId id="263" r:id="rId8"/>
    <p:sldId id="264" r:id="rId9"/>
    <p:sldId id="260" r:id="rId10"/>
    <p:sldId id="265" r:id="rId11"/>
    <p:sldId id="266" r:id="rId12"/>
    <p:sldId id="267" r:id="rId13"/>
    <p:sldId id="268" r:id="rId14"/>
    <p:sldId id="270" r:id="rId15"/>
    <p:sldId id="272" r:id="rId16"/>
    <p:sldId id="295" r:id="rId17"/>
    <p:sldId id="271" r:id="rId18"/>
    <p:sldId id="302" r:id="rId19"/>
    <p:sldId id="287" r:id="rId20"/>
    <p:sldId id="297" r:id="rId21"/>
    <p:sldId id="277" r:id="rId22"/>
    <p:sldId id="299" r:id="rId23"/>
    <p:sldId id="284" r:id="rId24"/>
    <p:sldId id="283" r:id="rId25"/>
    <p:sldId id="286" r:id="rId26"/>
    <p:sldId id="288" r:id="rId27"/>
    <p:sldId id="298" r:id="rId28"/>
    <p:sldId id="30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00DF"/>
    <a:srgbClr val="EEDCA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8" d="100"/>
          <a:sy n="108" d="100"/>
        </p:scale>
        <p:origin x="-55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3D200F-E1FD-5144-99F0-2D5FDD828CBD}" type="datetimeFigureOut">
              <a:rPr lang="en-US" smtClean="0"/>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2948293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3D200F-E1FD-5144-99F0-2D5FDD828CBD}" type="datetimeFigureOut">
              <a:rPr lang="en-US" smtClean="0"/>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3394717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3D200F-E1FD-5144-99F0-2D5FDD828CBD}" type="datetimeFigureOut">
              <a:rPr lang="en-US" smtClean="0"/>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1036540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3D200F-E1FD-5144-99F0-2D5FDD828CBD}" type="datetimeFigureOut">
              <a:rPr lang="en-US" smtClean="0"/>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17436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3D200F-E1FD-5144-99F0-2D5FDD828CBD}" type="datetimeFigureOut">
              <a:rPr lang="en-US" smtClean="0"/>
              <a:t>5/1/15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2751079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3D200F-E1FD-5144-99F0-2D5FDD828CBD}" type="datetimeFigureOut">
              <a:rPr lang="en-US" smtClean="0"/>
              <a:t>5/1/15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3682296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3D200F-E1FD-5144-99F0-2D5FDD828CBD}" type="datetimeFigureOut">
              <a:rPr lang="en-US" smtClean="0"/>
              <a:t>5/1/15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115557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3D200F-E1FD-5144-99F0-2D5FDD828CBD}" type="datetimeFigureOut">
              <a:rPr lang="en-US" smtClean="0"/>
              <a:t>5/1/15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692810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3D200F-E1FD-5144-99F0-2D5FDD828CBD}" type="datetimeFigureOut">
              <a:rPr lang="en-US" smtClean="0"/>
              <a:t>5/1/15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2288377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3D200F-E1FD-5144-99F0-2D5FDD828CBD}" type="datetimeFigureOut">
              <a:rPr lang="en-US" smtClean="0"/>
              <a:t>5/1/15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88573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3D200F-E1FD-5144-99F0-2D5FDD828CBD}" type="datetimeFigureOut">
              <a:rPr lang="en-US" smtClean="0"/>
              <a:t>5/1/15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210069-638C-BC47-87EB-E05046DA4E89}" type="slidenum">
              <a:rPr lang="en-US" smtClean="0"/>
              <a:t>‹#›</a:t>
            </a:fld>
            <a:endParaRPr lang="en-US"/>
          </a:p>
        </p:txBody>
      </p:sp>
    </p:spTree>
    <p:extLst>
      <p:ext uri="{BB962C8B-B14F-4D97-AF65-F5344CB8AC3E}">
        <p14:creationId xmlns:p14="http://schemas.microsoft.com/office/powerpoint/2010/main" val="20996318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3D200F-E1FD-5144-99F0-2D5FDD828CBD}" type="datetimeFigureOut">
              <a:rPr lang="en-US" smtClean="0"/>
              <a:t>5/1/15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210069-638C-BC47-87EB-E05046DA4E89}" type="slidenum">
              <a:rPr lang="en-US" smtClean="0"/>
              <a:t>‹#›</a:t>
            </a:fld>
            <a:endParaRPr lang="en-US"/>
          </a:p>
        </p:txBody>
      </p:sp>
    </p:spTree>
    <p:extLst>
      <p:ext uri="{BB962C8B-B14F-4D97-AF65-F5344CB8AC3E}">
        <p14:creationId xmlns:p14="http://schemas.microsoft.com/office/powerpoint/2010/main" val="288163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4.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11" Type="http://schemas.microsoft.com/office/2007/relationships/hdphoto" Target="../media/hdphoto2.wdp"/><Relationship Id="rId12" Type="http://schemas.microsoft.com/office/2007/relationships/hdphoto" Target="../media/hdphoto3.wdp"/><Relationship Id="rId13" Type="http://schemas.openxmlformats.org/officeDocument/2006/relationships/image" Target="../media/image32.jpeg"/><Relationship Id="rId1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jpeg"/><Relationship Id="rId10"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 Id="rId3" Type="http://schemas.microsoft.com/office/2007/relationships/hdphoto" Target="../media/hdphoto5.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51669" y="244894"/>
            <a:ext cx="4291785" cy="769441"/>
          </a:xfrm>
          <a:prstGeom prst="rect">
            <a:avLst/>
          </a:prstGeom>
          <a:noFill/>
        </p:spPr>
        <p:txBody>
          <a:bodyPr wrap="none" rtlCol="0">
            <a:spAutoFit/>
          </a:bodyPr>
          <a:lstStyle/>
          <a:p>
            <a:r>
              <a:rPr lang="en-US" sz="4400" b="1" dirty="0" smtClean="0"/>
              <a:t>The Physics of Air</a:t>
            </a:r>
            <a:endParaRPr lang="en-US" sz="4400" b="1" dirty="0"/>
          </a:p>
        </p:txBody>
      </p:sp>
      <p:sp>
        <p:nvSpPr>
          <p:cNvPr id="5" name="Rectangle 4"/>
          <p:cNvSpPr/>
          <p:nvPr/>
        </p:nvSpPr>
        <p:spPr>
          <a:xfrm>
            <a:off x="3015080" y="6519446"/>
            <a:ext cx="2937423" cy="338554"/>
          </a:xfrm>
          <a:prstGeom prst="rect">
            <a:avLst/>
          </a:prstGeom>
        </p:spPr>
        <p:txBody>
          <a:bodyPr wrap="none">
            <a:spAutoFit/>
          </a:bodyPr>
          <a:lstStyle/>
          <a:p>
            <a:r>
              <a:rPr lang="en-US" sz="1600" dirty="0" err="1"/>
              <a:t>Weniger</a:t>
            </a:r>
            <a:r>
              <a:rPr lang="en-US" sz="1600" dirty="0"/>
              <a:t> 151, January 11th </a:t>
            </a:r>
            <a:r>
              <a:rPr lang="en-US" sz="1600" dirty="0" smtClean="0"/>
              <a:t>2015</a:t>
            </a:r>
            <a:endParaRPr lang="en-US" sz="1600" dirty="0"/>
          </a:p>
        </p:txBody>
      </p:sp>
      <p:pic>
        <p:nvPicPr>
          <p:cNvPr id="7" name="Picture 6"/>
          <p:cNvPicPr>
            <a:picLocks noChangeAspect="1"/>
          </p:cNvPicPr>
          <p:nvPr/>
        </p:nvPicPr>
        <p:blipFill>
          <a:blip r:embed="rId2"/>
          <a:stretch>
            <a:fillRect/>
          </a:stretch>
        </p:blipFill>
        <p:spPr>
          <a:xfrm>
            <a:off x="1997628" y="1266949"/>
            <a:ext cx="5090178" cy="2863224"/>
          </a:xfrm>
          <a:prstGeom prst="rect">
            <a:avLst/>
          </a:prstGeom>
        </p:spPr>
      </p:pic>
      <p:pic>
        <p:nvPicPr>
          <p:cNvPr id="2" name="Picture 1"/>
          <p:cNvPicPr>
            <a:picLocks noChangeAspect="1"/>
          </p:cNvPicPr>
          <p:nvPr/>
        </p:nvPicPr>
        <p:blipFill>
          <a:blip r:embed="rId3"/>
          <a:stretch>
            <a:fillRect/>
          </a:stretch>
        </p:blipFill>
        <p:spPr>
          <a:xfrm>
            <a:off x="1698526" y="5025603"/>
            <a:ext cx="1127971" cy="1134766"/>
          </a:xfrm>
          <a:prstGeom prst="rect">
            <a:avLst/>
          </a:prstGeom>
        </p:spPr>
      </p:pic>
      <p:pic>
        <p:nvPicPr>
          <p:cNvPr id="3" name="Picture 2" descr="cos_h_cmyk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559" y="5213734"/>
            <a:ext cx="4245864" cy="813816"/>
          </a:xfrm>
          <a:prstGeom prst="rect">
            <a:avLst/>
          </a:prstGeom>
        </p:spPr>
      </p:pic>
    </p:spTree>
    <p:extLst>
      <p:ext uri="{BB962C8B-B14F-4D97-AF65-F5344CB8AC3E}">
        <p14:creationId xmlns:p14="http://schemas.microsoft.com/office/powerpoint/2010/main" val="12941610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40948" y="1656682"/>
            <a:ext cx="1762529" cy="2617617"/>
          </a:xfrm>
          <a:prstGeom prst="rect">
            <a:avLst/>
          </a:prstGeom>
        </p:spPr>
      </p:pic>
      <p:sp>
        <p:nvSpPr>
          <p:cNvPr id="3" name="TextBox 2"/>
          <p:cNvSpPr txBox="1"/>
          <p:nvPr/>
        </p:nvSpPr>
        <p:spPr>
          <a:xfrm>
            <a:off x="1357059" y="5574850"/>
            <a:ext cx="7415066" cy="276999"/>
          </a:xfrm>
          <a:prstGeom prst="rect">
            <a:avLst/>
          </a:prstGeom>
          <a:noFill/>
        </p:spPr>
        <p:txBody>
          <a:bodyPr wrap="square" rtlCol="0">
            <a:spAutoFit/>
          </a:bodyPr>
          <a:lstStyle/>
          <a:p>
            <a:r>
              <a:rPr lang="en-US" sz="1200" dirty="0"/>
              <a:t>D</a:t>
            </a:r>
            <a:r>
              <a:rPr lang="en-US" sz="1200" dirty="0" smtClean="0"/>
              <a:t>emo #5: Make a beach ball float in the airstream of the leaf blower</a:t>
            </a:r>
            <a:endParaRPr lang="en-US" sz="1200" dirty="0" smtClean="0"/>
          </a:p>
        </p:txBody>
      </p:sp>
    </p:spTree>
    <p:extLst>
      <p:ext uri="{BB962C8B-B14F-4D97-AF65-F5344CB8AC3E}">
        <p14:creationId xmlns:p14="http://schemas.microsoft.com/office/powerpoint/2010/main" val="12116417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63070" y="1916165"/>
            <a:ext cx="4528428" cy="400110"/>
          </a:xfrm>
          <a:prstGeom prst="rect">
            <a:avLst/>
          </a:prstGeom>
          <a:noFill/>
        </p:spPr>
        <p:txBody>
          <a:bodyPr wrap="none" rtlCol="0">
            <a:spAutoFit/>
          </a:bodyPr>
          <a:lstStyle/>
          <a:p>
            <a:r>
              <a:rPr lang="en-US" sz="2000" dirty="0" smtClean="0"/>
              <a:t>How hard can I push something using air?</a:t>
            </a:r>
            <a:endParaRPr lang="en-US" sz="2000" dirty="0"/>
          </a:p>
        </p:txBody>
      </p:sp>
      <p:sp>
        <p:nvSpPr>
          <p:cNvPr id="3" name="TextBox 2"/>
          <p:cNvSpPr txBox="1"/>
          <p:nvPr/>
        </p:nvSpPr>
        <p:spPr>
          <a:xfrm>
            <a:off x="2951624" y="3281651"/>
            <a:ext cx="3151320" cy="400110"/>
          </a:xfrm>
          <a:prstGeom prst="rect">
            <a:avLst/>
          </a:prstGeom>
          <a:noFill/>
        </p:spPr>
        <p:txBody>
          <a:bodyPr wrap="square" rtlCol="0">
            <a:spAutoFit/>
          </a:bodyPr>
          <a:lstStyle/>
          <a:p>
            <a:r>
              <a:rPr lang="en-US" sz="2000" dirty="0" smtClean="0"/>
              <a:t>Time for a physics equation!</a:t>
            </a:r>
            <a:endParaRPr lang="en-US" sz="2000" dirty="0"/>
          </a:p>
        </p:txBody>
      </p:sp>
      <p:sp>
        <p:nvSpPr>
          <p:cNvPr id="2" name="TextBox 1"/>
          <p:cNvSpPr txBox="1"/>
          <p:nvPr/>
        </p:nvSpPr>
        <p:spPr>
          <a:xfrm>
            <a:off x="2263070" y="4595451"/>
            <a:ext cx="4442893" cy="369332"/>
          </a:xfrm>
          <a:prstGeom prst="rect">
            <a:avLst/>
          </a:prstGeom>
          <a:noFill/>
        </p:spPr>
        <p:txBody>
          <a:bodyPr wrap="none" rtlCol="0">
            <a:spAutoFit/>
          </a:bodyPr>
          <a:lstStyle/>
          <a:p>
            <a:r>
              <a:rPr lang="en-US" dirty="0" smtClean="0"/>
              <a:t>(experiment to validate the physics equation)</a:t>
            </a:r>
            <a:endParaRPr lang="en-US" dirty="0"/>
          </a:p>
        </p:txBody>
      </p:sp>
      <p:sp>
        <p:nvSpPr>
          <p:cNvPr id="5" name="TextBox 4"/>
          <p:cNvSpPr txBox="1"/>
          <p:nvPr/>
        </p:nvSpPr>
        <p:spPr>
          <a:xfrm>
            <a:off x="1180760" y="5433751"/>
            <a:ext cx="6956470" cy="1015663"/>
          </a:xfrm>
          <a:prstGeom prst="rect">
            <a:avLst/>
          </a:prstGeom>
          <a:noFill/>
        </p:spPr>
        <p:txBody>
          <a:bodyPr wrap="square" rtlCol="0">
            <a:spAutoFit/>
          </a:bodyPr>
          <a:lstStyle/>
          <a:p>
            <a:r>
              <a:rPr lang="en-US" sz="1200" dirty="0"/>
              <a:t>D</a:t>
            </a:r>
            <a:r>
              <a:rPr lang="en-US" sz="1200" dirty="0" smtClean="0"/>
              <a:t>emo #6: Measure the velocity of air coming out of the leaf blower. Do a back of the envelop calculation to estimate the force exerted by the air onto a sail. </a:t>
            </a:r>
            <a:r>
              <a:rPr lang="en-US" sz="1200" dirty="0" smtClean="0"/>
              <a:t>Discuss the units that I use to measure things like velocity and air density.</a:t>
            </a:r>
            <a:r>
              <a:rPr lang="en-US" sz="1200" dirty="0" smtClean="0"/>
              <a:t> </a:t>
            </a:r>
            <a:r>
              <a:rPr lang="en-US" sz="1200" dirty="0" smtClean="0"/>
              <a:t>Verify the calculation by attaching a sail to a Newton meter. The force will be a couple </a:t>
            </a:r>
            <a:r>
              <a:rPr lang="en-US" sz="1200" dirty="0" err="1" smtClean="0"/>
              <a:t>Newtons</a:t>
            </a:r>
            <a:r>
              <a:rPr lang="en-US" sz="1200" dirty="0" smtClean="0"/>
              <a:t>. Discuss the role of math. Discuss how physics predicts relationships between quantities that have different unit (e.g. relationship between air velocity and force). </a:t>
            </a:r>
          </a:p>
        </p:txBody>
      </p:sp>
    </p:spTree>
    <p:extLst>
      <p:ext uri="{BB962C8B-B14F-4D97-AF65-F5344CB8AC3E}">
        <p14:creationId xmlns:p14="http://schemas.microsoft.com/office/powerpoint/2010/main" val="272089665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rot="16200000">
            <a:off x="2189082" y="2610166"/>
            <a:ext cx="1184796" cy="435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rot="6291633">
            <a:off x="1696057" y="4398163"/>
            <a:ext cx="2195758" cy="1476680"/>
          </a:xfrm>
          <a:prstGeom prst="rect">
            <a:avLst/>
          </a:prstGeom>
        </p:spPr>
      </p:pic>
      <p:pic>
        <p:nvPicPr>
          <p:cNvPr id="9" name="Picture 8"/>
          <p:cNvPicPr>
            <a:picLocks noChangeAspect="1"/>
          </p:cNvPicPr>
          <p:nvPr/>
        </p:nvPicPr>
        <p:blipFill>
          <a:blip r:embed="rId3"/>
          <a:stretch>
            <a:fillRect/>
          </a:stretch>
        </p:blipFill>
        <p:spPr>
          <a:xfrm>
            <a:off x="2129474" y="590436"/>
            <a:ext cx="1292122" cy="1292122"/>
          </a:xfrm>
          <a:prstGeom prst="rect">
            <a:avLst/>
          </a:prstGeom>
        </p:spPr>
      </p:pic>
      <p:pic>
        <p:nvPicPr>
          <p:cNvPr id="10" name="Picture 9"/>
          <p:cNvPicPr>
            <a:picLocks noChangeAspect="1"/>
          </p:cNvPicPr>
          <p:nvPr/>
        </p:nvPicPr>
        <p:blipFill>
          <a:blip r:embed="rId2"/>
          <a:stretch>
            <a:fillRect/>
          </a:stretch>
        </p:blipFill>
        <p:spPr>
          <a:xfrm rot="17072647">
            <a:off x="5220621" y="2190502"/>
            <a:ext cx="2323094" cy="1562315"/>
          </a:xfrm>
          <a:prstGeom prst="rect">
            <a:avLst/>
          </a:prstGeom>
        </p:spPr>
      </p:pic>
      <p:sp>
        <p:nvSpPr>
          <p:cNvPr id="11" name="Right Arrow 10"/>
          <p:cNvSpPr/>
          <p:nvPr/>
        </p:nvSpPr>
        <p:spPr>
          <a:xfrm rot="5400000">
            <a:off x="5800990" y="4847850"/>
            <a:ext cx="1184796" cy="435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178325"/>
            <a:ext cx="9144000"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descr="surprised_stick_figur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3289" y="-862"/>
            <a:ext cx="2025811" cy="3470446"/>
          </a:xfrm>
          <a:prstGeom prst="rect">
            <a:avLst/>
          </a:prstGeom>
        </p:spPr>
      </p:pic>
      <p:sp>
        <p:nvSpPr>
          <p:cNvPr id="12" name="TextBox 11"/>
          <p:cNvSpPr txBox="1"/>
          <p:nvPr/>
        </p:nvSpPr>
        <p:spPr>
          <a:xfrm>
            <a:off x="1427696" y="6227649"/>
            <a:ext cx="6780002" cy="461665"/>
          </a:xfrm>
          <a:prstGeom prst="rect">
            <a:avLst/>
          </a:prstGeom>
          <a:noFill/>
        </p:spPr>
        <p:txBody>
          <a:bodyPr wrap="square" rtlCol="0">
            <a:spAutoFit/>
          </a:bodyPr>
          <a:lstStyle/>
          <a:p>
            <a:r>
              <a:rPr lang="en-US" sz="1200" dirty="0"/>
              <a:t>D</a:t>
            </a:r>
            <a:r>
              <a:rPr lang="en-US" sz="1200" dirty="0" smtClean="0"/>
              <a:t>emo #7: Use a Newton meter to see how much force it would tak</a:t>
            </a:r>
            <a:r>
              <a:rPr lang="en-US" sz="1200" dirty="0" smtClean="0"/>
              <a:t>e to lift a 5-year-old kid (the kid can hang on the Newton meter). The leaf blow gives 2 N… is it enough?</a:t>
            </a:r>
          </a:p>
        </p:txBody>
      </p:sp>
    </p:spTree>
    <p:extLst>
      <p:ext uri="{BB962C8B-B14F-4D97-AF65-F5344CB8AC3E}">
        <p14:creationId xmlns:p14="http://schemas.microsoft.com/office/powerpoint/2010/main" val="386598646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76091" y="776069"/>
            <a:ext cx="5080000" cy="4000500"/>
          </a:xfrm>
          <a:prstGeom prst="rect">
            <a:avLst/>
          </a:prstGeom>
        </p:spPr>
      </p:pic>
      <p:sp>
        <p:nvSpPr>
          <p:cNvPr id="5" name="Right Arrow 4"/>
          <p:cNvSpPr/>
          <p:nvPr/>
        </p:nvSpPr>
        <p:spPr>
          <a:xfrm rot="5400000">
            <a:off x="2967037" y="3633746"/>
            <a:ext cx="1184796" cy="435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345188" y="4591903"/>
            <a:ext cx="3818586" cy="369332"/>
          </a:xfrm>
          <a:prstGeom prst="rect">
            <a:avLst/>
          </a:prstGeom>
          <a:noFill/>
        </p:spPr>
        <p:txBody>
          <a:bodyPr wrap="none" rtlCol="0">
            <a:spAutoFit/>
          </a:bodyPr>
          <a:lstStyle/>
          <a:p>
            <a:r>
              <a:rPr lang="en-US" dirty="0" smtClean="0"/>
              <a:t>Air goes down, helicopter is pushed up</a:t>
            </a:r>
            <a:endParaRPr lang="en-US" dirty="0"/>
          </a:p>
        </p:txBody>
      </p:sp>
      <p:sp>
        <p:nvSpPr>
          <p:cNvPr id="8" name="TextBox 7"/>
          <p:cNvSpPr txBox="1"/>
          <p:nvPr/>
        </p:nvSpPr>
        <p:spPr>
          <a:xfrm>
            <a:off x="1686392" y="5810015"/>
            <a:ext cx="5675331" cy="646331"/>
          </a:xfrm>
          <a:prstGeom prst="rect">
            <a:avLst/>
          </a:prstGeom>
          <a:noFill/>
        </p:spPr>
        <p:txBody>
          <a:bodyPr wrap="square" rtlCol="0">
            <a:spAutoFit/>
          </a:bodyPr>
          <a:lstStyle/>
          <a:p>
            <a:r>
              <a:rPr lang="en-US" sz="1200" dirty="0"/>
              <a:t>D</a:t>
            </a:r>
            <a:r>
              <a:rPr lang="en-US" sz="1200" dirty="0" smtClean="0"/>
              <a:t>emo #8: The toy helicopter is much lighter than a kid. In this case, blowing air downward gives enough force. Pilot a toy helicopter around the room. Let people feel the down draft. </a:t>
            </a:r>
            <a:endParaRPr lang="en-US" sz="1200" dirty="0" smtClean="0"/>
          </a:p>
        </p:txBody>
      </p:sp>
    </p:spTree>
    <p:extLst>
      <p:ext uri="{BB962C8B-B14F-4D97-AF65-F5344CB8AC3E}">
        <p14:creationId xmlns:p14="http://schemas.microsoft.com/office/powerpoint/2010/main" val="32817457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rot="17072647">
            <a:off x="3194810" y="2390388"/>
            <a:ext cx="2323094" cy="1562315"/>
          </a:xfrm>
          <a:prstGeom prst="rect">
            <a:avLst/>
          </a:prstGeom>
        </p:spPr>
      </p:pic>
      <p:sp>
        <p:nvSpPr>
          <p:cNvPr id="11" name="Right Arrow 10"/>
          <p:cNvSpPr/>
          <p:nvPr/>
        </p:nvSpPr>
        <p:spPr>
          <a:xfrm rot="5400000">
            <a:off x="3775179" y="5047736"/>
            <a:ext cx="1184796" cy="43533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0" y="6378211"/>
            <a:ext cx="9144000"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pic>
        <p:nvPicPr>
          <p:cNvPr id="16" name="Picture 15" descr="surprised_stick_figu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478" y="199024"/>
            <a:ext cx="2025811" cy="3470446"/>
          </a:xfrm>
          <a:prstGeom prst="rect">
            <a:avLst/>
          </a:prstGeom>
        </p:spPr>
      </p:pic>
      <p:sp>
        <p:nvSpPr>
          <p:cNvPr id="2" name="TextBox 1"/>
          <p:cNvSpPr txBox="1"/>
          <p:nvPr/>
        </p:nvSpPr>
        <p:spPr>
          <a:xfrm>
            <a:off x="5658427" y="2018661"/>
            <a:ext cx="2094661" cy="923330"/>
          </a:xfrm>
          <a:prstGeom prst="rect">
            <a:avLst/>
          </a:prstGeom>
          <a:noFill/>
        </p:spPr>
        <p:txBody>
          <a:bodyPr wrap="square" rtlCol="0">
            <a:spAutoFit/>
          </a:bodyPr>
          <a:lstStyle/>
          <a:p>
            <a:r>
              <a:rPr lang="en-US" dirty="0" smtClean="0"/>
              <a:t>Flying into the air from the recoil of air molecules</a:t>
            </a:r>
            <a:endParaRPr lang="en-US" dirty="0"/>
          </a:p>
        </p:txBody>
      </p:sp>
    </p:spTree>
    <p:extLst>
      <p:ext uri="{BB962C8B-B14F-4D97-AF65-F5344CB8AC3E}">
        <p14:creationId xmlns:p14="http://schemas.microsoft.com/office/powerpoint/2010/main" val="10516002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p:nvPr/>
        </p:nvCxnSpPr>
        <p:spPr>
          <a:xfrm>
            <a:off x="0" y="5940178"/>
            <a:ext cx="9144000"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084839" y="623703"/>
            <a:ext cx="4161791" cy="369332"/>
          </a:xfrm>
          <a:prstGeom prst="rect">
            <a:avLst/>
          </a:prstGeom>
          <a:noFill/>
        </p:spPr>
        <p:txBody>
          <a:bodyPr wrap="none" rtlCol="0">
            <a:spAutoFit/>
          </a:bodyPr>
          <a:lstStyle/>
          <a:p>
            <a:r>
              <a:rPr lang="en-US" dirty="0" smtClean="0"/>
              <a:t>Floating on a bed of invisible air molecules</a:t>
            </a:r>
            <a:endParaRPr lang="en-US" dirty="0"/>
          </a:p>
        </p:txBody>
      </p:sp>
      <p:grpSp>
        <p:nvGrpSpPr>
          <p:cNvPr id="4" name="Group 3"/>
          <p:cNvGrpSpPr/>
          <p:nvPr/>
        </p:nvGrpSpPr>
        <p:grpSpPr>
          <a:xfrm>
            <a:off x="2004101" y="1652983"/>
            <a:ext cx="5398297" cy="4236594"/>
            <a:chOff x="2004101" y="2005723"/>
            <a:chExt cx="5398297" cy="4236594"/>
          </a:xfrm>
        </p:grpSpPr>
        <p:pic>
          <p:nvPicPr>
            <p:cNvPr id="20" name="Picture 19" descr="hovercraf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4101" y="5347081"/>
              <a:ext cx="5398297" cy="895236"/>
            </a:xfrm>
            <a:prstGeom prst="rect">
              <a:avLst/>
            </a:prstGeom>
          </p:spPr>
        </p:pic>
        <p:pic>
          <p:nvPicPr>
            <p:cNvPr id="10" name="Picture 9"/>
            <p:cNvPicPr>
              <a:picLocks noChangeAspect="1"/>
            </p:cNvPicPr>
            <p:nvPr/>
          </p:nvPicPr>
          <p:blipFill rotWithShape="1">
            <a:blip r:embed="rId3"/>
            <a:srcRect b="18821"/>
            <a:stretch/>
          </p:blipFill>
          <p:spPr>
            <a:xfrm rot="17072647">
              <a:off x="4017888" y="4118048"/>
              <a:ext cx="1903772" cy="1039340"/>
            </a:xfrm>
            <a:prstGeom prst="rect">
              <a:avLst/>
            </a:prstGeom>
          </p:spPr>
        </p:pic>
        <p:pic>
          <p:nvPicPr>
            <p:cNvPr id="16" name="Picture 15" descr="surprised_stick_figure"/>
            <p:cNvPicPr>
              <a:picLocks noChangeAspect="1"/>
            </p:cNvPicPr>
            <p:nvPr/>
          </p:nvPicPr>
          <p:blipFill rotWithShape="1">
            <a:blip r:embed="rId4">
              <a:extLst>
                <a:ext uri="{28A0092B-C50C-407E-A947-70E740481C1C}">
                  <a14:useLocalDpi xmlns:a14="http://schemas.microsoft.com/office/drawing/2010/main" val="0"/>
                </a:ext>
              </a:extLst>
            </a:blip>
            <a:srcRect t="6565" r="19080"/>
            <a:stretch/>
          </p:blipFill>
          <p:spPr>
            <a:xfrm>
              <a:off x="3712707" y="2005723"/>
              <a:ext cx="1927845" cy="3813381"/>
            </a:xfrm>
            <a:prstGeom prst="rect">
              <a:avLst/>
            </a:prstGeom>
          </p:spPr>
        </p:pic>
        <p:sp>
          <p:nvSpPr>
            <p:cNvPr id="3" name="Rectangle 2"/>
            <p:cNvSpPr/>
            <p:nvPr/>
          </p:nvSpPr>
          <p:spPr>
            <a:xfrm>
              <a:off x="4913586" y="2636346"/>
              <a:ext cx="271517" cy="289033"/>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Freeform 1"/>
            <p:cNvSpPr/>
            <p:nvPr/>
          </p:nvSpPr>
          <p:spPr>
            <a:xfrm>
              <a:off x="4896068" y="2758966"/>
              <a:ext cx="411655" cy="70118"/>
            </a:xfrm>
            <a:custGeom>
              <a:avLst/>
              <a:gdLst>
                <a:gd name="connsiteX0" fmla="*/ 0 w 411655"/>
                <a:gd name="connsiteY0" fmla="*/ 8758 h 70118"/>
                <a:gd name="connsiteX1" fmla="*/ 262759 w 411655"/>
                <a:gd name="connsiteY1" fmla="*/ 70069 h 70118"/>
                <a:gd name="connsiteX2" fmla="*/ 411655 w 411655"/>
                <a:gd name="connsiteY2" fmla="*/ 0 h 70118"/>
              </a:gdLst>
              <a:ahLst/>
              <a:cxnLst>
                <a:cxn ang="0">
                  <a:pos x="connsiteX0" y="connsiteY0"/>
                </a:cxn>
                <a:cxn ang="0">
                  <a:pos x="connsiteX1" y="connsiteY1"/>
                </a:cxn>
                <a:cxn ang="0">
                  <a:pos x="connsiteX2" y="connsiteY2"/>
                </a:cxn>
              </a:cxnLst>
              <a:rect l="l" t="t" r="r" b="b"/>
              <a:pathLst>
                <a:path w="411655" h="70118">
                  <a:moveTo>
                    <a:pt x="0" y="8758"/>
                  </a:moveTo>
                  <a:cubicBezTo>
                    <a:pt x="97075" y="40143"/>
                    <a:pt x="194150" y="71529"/>
                    <a:pt x="262759" y="70069"/>
                  </a:cubicBezTo>
                  <a:cubicBezTo>
                    <a:pt x="331368" y="68609"/>
                    <a:pt x="411655" y="0"/>
                    <a:pt x="411655" y="0"/>
                  </a:cubicBezTo>
                </a:path>
              </a:pathLst>
            </a:cu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ectangle 10"/>
            <p:cNvSpPr/>
            <p:nvPr/>
          </p:nvSpPr>
          <p:spPr>
            <a:xfrm>
              <a:off x="4365296" y="2096815"/>
              <a:ext cx="271517" cy="289033"/>
            </a:xfrm>
            <a:prstGeom prst="rect">
              <a:avLst/>
            </a:prstGeom>
            <a:solidFill>
              <a:schemeClr val="bg1"/>
            </a:solidFill>
            <a:ln>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TextBox 11"/>
          <p:cNvSpPr txBox="1"/>
          <p:nvPr/>
        </p:nvSpPr>
        <p:spPr>
          <a:xfrm>
            <a:off x="1527630" y="6212735"/>
            <a:ext cx="6444891" cy="461665"/>
          </a:xfrm>
          <a:prstGeom prst="rect">
            <a:avLst/>
          </a:prstGeom>
          <a:noFill/>
        </p:spPr>
        <p:txBody>
          <a:bodyPr wrap="square" rtlCol="0">
            <a:spAutoFit/>
          </a:bodyPr>
          <a:lstStyle/>
          <a:p>
            <a:r>
              <a:rPr lang="en-US" sz="1200" dirty="0"/>
              <a:t>D</a:t>
            </a:r>
            <a:r>
              <a:rPr lang="en-US" sz="1200" dirty="0" smtClean="0"/>
              <a:t>emo #9: If we can’t fly like a helicopter… what’s the next best thing I can do with a leaf blower?</a:t>
            </a:r>
          </a:p>
          <a:p>
            <a:r>
              <a:rPr lang="en-US" sz="1200" dirty="0" smtClean="0"/>
              <a:t>Give a kid a ride on a homemade </a:t>
            </a:r>
            <a:r>
              <a:rPr lang="en-US" sz="1200" dirty="0" err="1" smtClean="0"/>
              <a:t>hoverboard</a:t>
            </a:r>
            <a:r>
              <a:rPr lang="en-US" sz="1200" dirty="0" smtClean="0"/>
              <a:t>. Everyone else gets a turn at the end of the event.</a:t>
            </a:r>
          </a:p>
        </p:txBody>
      </p:sp>
    </p:spTree>
    <p:extLst>
      <p:ext uri="{BB962C8B-B14F-4D97-AF65-F5344CB8AC3E}">
        <p14:creationId xmlns:p14="http://schemas.microsoft.com/office/powerpoint/2010/main" val="11950158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7 at 3.55.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140" y="1421591"/>
            <a:ext cx="4317293" cy="3872655"/>
          </a:xfrm>
          <a:prstGeom prst="rect">
            <a:avLst/>
          </a:prstGeom>
        </p:spPr>
      </p:pic>
      <p:sp>
        <p:nvSpPr>
          <p:cNvPr id="6" name="TextBox 5"/>
          <p:cNvSpPr txBox="1"/>
          <p:nvPr/>
        </p:nvSpPr>
        <p:spPr>
          <a:xfrm>
            <a:off x="2434140" y="813418"/>
            <a:ext cx="4063845" cy="369332"/>
          </a:xfrm>
          <a:prstGeom prst="rect">
            <a:avLst/>
          </a:prstGeom>
          <a:noFill/>
        </p:spPr>
        <p:txBody>
          <a:bodyPr wrap="none" rtlCol="0">
            <a:spAutoFit/>
          </a:bodyPr>
          <a:lstStyle/>
          <a:p>
            <a:r>
              <a:rPr lang="en-US" dirty="0" smtClean="0"/>
              <a:t>Molecular kinetics </a:t>
            </a:r>
            <a:r>
              <a:rPr lang="en-US" dirty="0"/>
              <a:t>gas </a:t>
            </a:r>
            <a:r>
              <a:rPr lang="en-US" dirty="0" smtClean="0"/>
              <a:t>simulation module</a:t>
            </a:r>
            <a:endParaRPr lang="en-US" dirty="0"/>
          </a:p>
        </p:txBody>
      </p:sp>
      <p:sp>
        <p:nvSpPr>
          <p:cNvPr id="4" name="TextBox 3"/>
          <p:cNvSpPr txBox="1"/>
          <p:nvPr/>
        </p:nvSpPr>
        <p:spPr>
          <a:xfrm>
            <a:off x="1527630" y="6212735"/>
            <a:ext cx="6444891" cy="461665"/>
          </a:xfrm>
          <a:prstGeom prst="rect">
            <a:avLst/>
          </a:prstGeom>
          <a:noFill/>
        </p:spPr>
        <p:txBody>
          <a:bodyPr wrap="square" rtlCol="0">
            <a:spAutoFit/>
          </a:bodyPr>
          <a:lstStyle/>
          <a:p>
            <a:r>
              <a:rPr lang="en-US" sz="1200" dirty="0"/>
              <a:t>D</a:t>
            </a:r>
            <a:r>
              <a:rPr lang="en-US" sz="1200" dirty="0" smtClean="0"/>
              <a:t>emo #10: Explain how the hover board worked using this PHET simulation. </a:t>
            </a:r>
            <a:r>
              <a:rPr lang="en-US" sz="1200" dirty="0" smtClean="0"/>
              <a:t>A small excess of air molecules in the chamber increases the pressure.</a:t>
            </a:r>
          </a:p>
        </p:txBody>
      </p:sp>
    </p:spTree>
    <p:extLst>
      <p:ext uri="{BB962C8B-B14F-4D97-AF65-F5344CB8AC3E}">
        <p14:creationId xmlns:p14="http://schemas.microsoft.com/office/powerpoint/2010/main" val="377610002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1651" y="483958"/>
            <a:ext cx="3250989" cy="1468363"/>
          </a:xfrm>
          <a:prstGeom prst="rect">
            <a:avLst/>
          </a:prstGeom>
        </p:spPr>
      </p:pic>
      <p:pic>
        <p:nvPicPr>
          <p:cNvPr id="7" name="Picture 6"/>
          <p:cNvPicPr>
            <a:picLocks noChangeAspect="1"/>
          </p:cNvPicPr>
          <p:nvPr/>
        </p:nvPicPr>
        <p:blipFill rotWithShape="1">
          <a:blip r:embed="rId3"/>
          <a:srcRect b="22897"/>
          <a:stretch/>
        </p:blipFill>
        <p:spPr>
          <a:xfrm>
            <a:off x="3657133" y="197046"/>
            <a:ext cx="2890829" cy="1755275"/>
          </a:xfrm>
          <a:prstGeom prst="rect">
            <a:avLst/>
          </a:prstGeom>
        </p:spPr>
      </p:pic>
      <p:pic>
        <p:nvPicPr>
          <p:cNvPr id="11" name="Picture 10"/>
          <p:cNvPicPr>
            <a:picLocks noChangeAspect="1"/>
          </p:cNvPicPr>
          <p:nvPr/>
        </p:nvPicPr>
        <p:blipFill>
          <a:blip r:embed="rId4"/>
          <a:stretch>
            <a:fillRect/>
          </a:stretch>
        </p:blipFill>
        <p:spPr>
          <a:xfrm>
            <a:off x="6453601" y="455092"/>
            <a:ext cx="2335904" cy="1557269"/>
          </a:xfrm>
          <a:prstGeom prst="rect">
            <a:avLst/>
          </a:prstGeom>
        </p:spPr>
      </p:pic>
    </p:spTree>
    <p:extLst>
      <p:ext uri="{BB962C8B-B14F-4D97-AF65-F5344CB8AC3E}">
        <p14:creationId xmlns:p14="http://schemas.microsoft.com/office/powerpoint/2010/main" val="8480040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1651" y="3761553"/>
            <a:ext cx="1846144" cy="646331"/>
          </a:xfrm>
          <a:prstGeom prst="rect">
            <a:avLst/>
          </a:prstGeom>
          <a:noFill/>
        </p:spPr>
        <p:txBody>
          <a:bodyPr wrap="square" rtlCol="0">
            <a:spAutoFit/>
          </a:bodyPr>
          <a:lstStyle/>
          <a:p>
            <a:r>
              <a:rPr lang="en-US" dirty="0" smtClean="0"/>
              <a:t>What about hot air balloons?</a:t>
            </a:r>
            <a:endParaRPr lang="en-US" dirty="0"/>
          </a:p>
        </p:txBody>
      </p:sp>
      <p:pic>
        <p:nvPicPr>
          <p:cNvPr id="6" name="Picture 5"/>
          <p:cNvPicPr>
            <a:picLocks noChangeAspect="1"/>
          </p:cNvPicPr>
          <p:nvPr/>
        </p:nvPicPr>
        <p:blipFill>
          <a:blip r:embed="rId2"/>
          <a:stretch>
            <a:fillRect/>
          </a:stretch>
        </p:blipFill>
        <p:spPr>
          <a:xfrm>
            <a:off x="151651" y="483958"/>
            <a:ext cx="3250989" cy="1468363"/>
          </a:xfrm>
          <a:prstGeom prst="rect">
            <a:avLst/>
          </a:prstGeom>
        </p:spPr>
      </p:pic>
      <p:pic>
        <p:nvPicPr>
          <p:cNvPr id="7" name="Picture 6"/>
          <p:cNvPicPr>
            <a:picLocks noChangeAspect="1"/>
          </p:cNvPicPr>
          <p:nvPr/>
        </p:nvPicPr>
        <p:blipFill rotWithShape="1">
          <a:blip r:embed="rId3"/>
          <a:srcRect b="22897"/>
          <a:stretch/>
        </p:blipFill>
        <p:spPr>
          <a:xfrm>
            <a:off x="3657133" y="197046"/>
            <a:ext cx="2890829" cy="1755275"/>
          </a:xfrm>
          <a:prstGeom prst="rect">
            <a:avLst/>
          </a:prstGeom>
        </p:spPr>
      </p:pic>
      <p:pic>
        <p:nvPicPr>
          <p:cNvPr id="11" name="Picture 10"/>
          <p:cNvPicPr>
            <a:picLocks noChangeAspect="1"/>
          </p:cNvPicPr>
          <p:nvPr/>
        </p:nvPicPr>
        <p:blipFill>
          <a:blip r:embed="rId4"/>
          <a:stretch>
            <a:fillRect/>
          </a:stretch>
        </p:blipFill>
        <p:spPr>
          <a:xfrm>
            <a:off x="6453601" y="455092"/>
            <a:ext cx="2335904" cy="1557269"/>
          </a:xfrm>
          <a:prstGeom prst="rect">
            <a:avLst/>
          </a:prstGeom>
        </p:spPr>
      </p:pic>
      <p:sp>
        <p:nvSpPr>
          <p:cNvPr id="2" name="Rectangle 1"/>
          <p:cNvSpPr/>
          <p:nvPr/>
        </p:nvSpPr>
        <p:spPr>
          <a:xfrm>
            <a:off x="2191760" y="5989397"/>
            <a:ext cx="5221096" cy="369332"/>
          </a:xfrm>
          <a:prstGeom prst="rect">
            <a:avLst/>
          </a:prstGeom>
        </p:spPr>
        <p:txBody>
          <a:bodyPr wrap="square">
            <a:spAutoFit/>
          </a:bodyPr>
          <a:lstStyle/>
          <a:p>
            <a:r>
              <a:rPr lang="en-US" dirty="0" smtClean="0"/>
              <a:t>The best way to understand something is to build it…</a:t>
            </a:r>
            <a:endParaRPr lang="en-US" dirty="0"/>
          </a:p>
        </p:txBody>
      </p:sp>
      <p:pic>
        <p:nvPicPr>
          <p:cNvPr id="9" name="Picture 8"/>
          <p:cNvPicPr>
            <a:picLocks noChangeAspect="1"/>
          </p:cNvPicPr>
          <p:nvPr/>
        </p:nvPicPr>
        <p:blipFill>
          <a:blip r:embed="rId5"/>
          <a:stretch>
            <a:fillRect/>
          </a:stretch>
        </p:blipFill>
        <p:spPr>
          <a:xfrm>
            <a:off x="1997795" y="2389264"/>
            <a:ext cx="5523130" cy="3451956"/>
          </a:xfrm>
          <a:prstGeom prst="rect">
            <a:avLst/>
          </a:prstGeom>
        </p:spPr>
      </p:pic>
      <p:sp>
        <p:nvSpPr>
          <p:cNvPr id="8" name="TextBox 7"/>
          <p:cNvSpPr txBox="1"/>
          <p:nvPr/>
        </p:nvSpPr>
        <p:spPr>
          <a:xfrm>
            <a:off x="1633460" y="6494473"/>
            <a:ext cx="6444891" cy="276999"/>
          </a:xfrm>
          <a:prstGeom prst="rect">
            <a:avLst/>
          </a:prstGeom>
          <a:noFill/>
        </p:spPr>
        <p:txBody>
          <a:bodyPr wrap="square" rtlCol="0">
            <a:spAutoFit/>
          </a:bodyPr>
          <a:lstStyle/>
          <a:p>
            <a:r>
              <a:rPr lang="en-US" sz="1200" dirty="0" smtClean="0"/>
              <a:t>Activity #1: Teams of two kids with one parent overseeing. Build hot air balloon. </a:t>
            </a:r>
          </a:p>
        </p:txBody>
      </p:sp>
    </p:spTree>
    <p:extLst>
      <p:ext uri="{BB962C8B-B14F-4D97-AF65-F5344CB8AC3E}">
        <p14:creationId xmlns:p14="http://schemas.microsoft.com/office/powerpoint/2010/main" val="3661209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ep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48" y="1507629"/>
            <a:ext cx="3019999" cy="1751601"/>
          </a:xfrm>
          <a:prstGeom prst="rect">
            <a:avLst/>
          </a:prstGeom>
        </p:spPr>
      </p:pic>
      <p:pic>
        <p:nvPicPr>
          <p:cNvPr id="7" name="Picture 6" descr="step3.png"/>
          <p:cNvPicPr>
            <a:picLocks noChangeAspect="1"/>
          </p:cNvPicPr>
          <p:nvPr/>
        </p:nvPicPr>
        <p:blipFill rotWithShape="1">
          <a:blip r:embed="rId3">
            <a:extLst>
              <a:ext uri="{28A0092B-C50C-407E-A947-70E740481C1C}">
                <a14:useLocalDpi xmlns:a14="http://schemas.microsoft.com/office/drawing/2010/main" val="0"/>
              </a:ext>
            </a:extLst>
          </a:blip>
          <a:srcRect r="40817"/>
          <a:stretch/>
        </p:blipFill>
        <p:spPr>
          <a:xfrm flipV="1">
            <a:off x="260720" y="3541659"/>
            <a:ext cx="2171817" cy="1501098"/>
          </a:xfrm>
          <a:prstGeom prst="rect">
            <a:avLst/>
          </a:prstGeom>
        </p:spPr>
      </p:pic>
      <p:pic>
        <p:nvPicPr>
          <p:cNvPr id="8" name="Picture 7" descr="step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4486" y="1311965"/>
            <a:ext cx="2120086" cy="935841"/>
          </a:xfrm>
          <a:prstGeom prst="rect">
            <a:avLst/>
          </a:prstGeom>
        </p:spPr>
      </p:pic>
      <p:pic>
        <p:nvPicPr>
          <p:cNvPr id="9" name="Picture 8" descr="step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628" y="2528859"/>
            <a:ext cx="2159546" cy="1016257"/>
          </a:xfrm>
          <a:prstGeom prst="rect">
            <a:avLst/>
          </a:prstGeom>
        </p:spPr>
      </p:pic>
      <p:pic>
        <p:nvPicPr>
          <p:cNvPr id="10" name="Picture 9" descr="step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6116" y="3800136"/>
            <a:ext cx="2733544" cy="1322076"/>
          </a:xfrm>
          <a:prstGeom prst="rect">
            <a:avLst/>
          </a:prstGeom>
        </p:spPr>
      </p:pic>
      <p:pic>
        <p:nvPicPr>
          <p:cNvPr id="11" name="Picture 10" descr="step7b.png"/>
          <p:cNvPicPr>
            <a:picLocks noChangeAspect="1"/>
          </p:cNvPicPr>
          <p:nvPr/>
        </p:nvPicPr>
        <p:blipFill rotWithShape="1">
          <a:blip r:embed="rId7">
            <a:extLst>
              <a:ext uri="{28A0092B-C50C-407E-A947-70E740481C1C}">
                <a14:useLocalDpi xmlns:a14="http://schemas.microsoft.com/office/drawing/2010/main" val="0"/>
              </a:ext>
            </a:extLst>
          </a:blip>
          <a:srcRect r="37503"/>
          <a:stretch/>
        </p:blipFill>
        <p:spPr>
          <a:xfrm>
            <a:off x="3110525" y="5063335"/>
            <a:ext cx="2878014" cy="1751092"/>
          </a:xfrm>
          <a:prstGeom prst="rect">
            <a:avLst/>
          </a:prstGeom>
        </p:spPr>
      </p:pic>
      <p:sp>
        <p:nvSpPr>
          <p:cNvPr id="14" name="Bent Arrow 13"/>
          <p:cNvSpPr/>
          <p:nvPr/>
        </p:nvSpPr>
        <p:spPr>
          <a:xfrm rot="5400000">
            <a:off x="6955256" y="563559"/>
            <a:ext cx="487765" cy="50452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7274030" y="428342"/>
            <a:ext cx="1638529" cy="584776"/>
          </a:xfrm>
          <a:prstGeom prst="rect">
            <a:avLst/>
          </a:prstGeom>
          <a:noFill/>
        </p:spPr>
        <p:txBody>
          <a:bodyPr wrap="square" rtlCol="0">
            <a:spAutoFit/>
          </a:bodyPr>
          <a:lstStyle/>
          <a:p>
            <a:pPr algn="ctr"/>
            <a:r>
              <a:rPr lang="en-US" sz="1600" i="1" dirty="0" smtClean="0">
                <a:solidFill>
                  <a:srgbClr val="3366FF"/>
                </a:solidFill>
              </a:rPr>
              <a:t>Birthday candles &amp; foil</a:t>
            </a:r>
            <a:endParaRPr lang="en-US" sz="1600" i="1" dirty="0">
              <a:solidFill>
                <a:srgbClr val="3366FF"/>
              </a:solidFill>
            </a:endParaRPr>
          </a:p>
        </p:txBody>
      </p:sp>
      <p:sp>
        <p:nvSpPr>
          <p:cNvPr id="16" name="Bent Arrow 15"/>
          <p:cNvSpPr/>
          <p:nvPr/>
        </p:nvSpPr>
        <p:spPr>
          <a:xfrm rot="5400000" flipV="1">
            <a:off x="1745610" y="551385"/>
            <a:ext cx="487765" cy="528872"/>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292248" y="474927"/>
            <a:ext cx="1497018" cy="584776"/>
          </a:xfrm>
          <a:prstGeom prst="rect">
            <a:avLst/>
          </a:prstGeom>
          <a:noFill/>
        </p:spPr>
        <p:txBody>
          <a:bodyPr wrap="square" rtlCol="0">
            <a:spAutoFit/>
          </a:bodyPr>
          <a:lstStyle/>
          <a:p>
            <a:pPr algn="ctr"/>
            <a:r>
              <a:rPr lang="en-US" sz="1600" i="1" dirty="0" smtClean="0">
                <a:solidFill>
                  <a:srgbClr val="3366FF"/>
                </a:solidFill>
              </a:rPr>
              <a:t>Drinking straws &amp; plastic bag</a:t>
            </a:r>
            <a:endParaRPr lang="en-US" sz="1600" i="1" dirty="0">
              <a:solidFill>
                <a:srgbClr val="3366FF"/>
              </a:solidFill>
            </a:endParaRPr>
          </a:p>
        </p:txBody>
      </p:sp>
      <p:sp>
        <p:nvSpPr>
          <p:cNvPr id="18" name="Right Arrow 17"/>
          <p:cNvSpPr/>
          <p:nvPr/>
        </p:nvSpPr>
        <p:spPr>
          <a:xfrm rot="2721004">
            <a:off x="2094143" y="5366461"/>
            <a:ext cx="731688" cy="2775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ight Arrow 18"/>
          <p:cNvSpPr/>
          <p:nvPr/>
        </p:nvSpPr>
        <p:spPr>
          <a:xfrm rot="8064321">
            <a:off x="6099922" y="5367134"/>
            <a:ext cx="731688" cy="2775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2854325" y="109341"/>
            <a:ext cx="3440181" cy="1551183"/>
            <a:chOff x="2943573" y="109342"/>
            <a:chExt cx="3245693" cy="1463488"/>
          </a:xfrm>
        </p:grpSpPr>
        <p:grpSp>
          <p:nvGrpSpPr>
            <p:cNvPr id="13" name="Group 12"/>
            <p:cNvGrpSpPr/>
            <p:nvPr/>
          </p:nvGrpSpPr>
          <p:grpSpPr>
            <a:xfrm>
              <a:off x="2943573" y="109342"/>
              <a:ext cx="3245693" cy="1463488"/>
              <a:chOff x="2943574" y="109342"/>
              <a:chExt cx="2909932" cy="1312093"/>
            </a:xfrm>
          </p:grpSpPr>
          <p:sp>
            <p:nvSpPr>
              <p:cNvPr id="12" name="Rectangle 11"/>
              <p:cNvSpPr/>
              <p:nvPr/>
            </p:nvSpPr>
            <p:spPr>
              <a:xfrm>
                <a:off x="2943574" y="109342"/>
                <a:ext cx="2909932" cy="1312093"/>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step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5640" y="162213"/>
                <a:ext cx="2697365" cy="1149752"/>
              </a:xfrm>
              <a:prstGeom prst="rect">
                <a:avLst/>
              </a:prstGeom>
            </p:spPr>
          </p:pic>
        </p:grpSp>
        <p:pic>
          <p:nvPicPr>
            <p:cNvPr id="2" name="Picture 1"/>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4952996" y="169775"/>
              <a:ext cx="320709" cy="320709"/>
            </a:xfrm>
            <a:prstGeom prst="rect">
              <a:avLst/>
            </a:prstGeom>
          </p:spPr>
        </p:pic>
        <p:sp>
          <p:nvSpPr>
            <p:cNvPr id="3" name="TextBox 2"/>
            <p:cNvSpPr txBox="1"/>
            <p:nvPr/>
          </p:nvSpPr>
          <p:spPr>
            <a:xfrm>
              <a:off x="5240584" y="184910"/>
              <a:ext cx="396676" cy="230832"/>
            </a:xfrm>
            <a:prstGeom prst="rect">
              <a:avLst/>
            </a:prstGeom>
            <a:noFill/>
          </p:spPr>
          <p:txBody>
            <a:bodyPr wrap="none" rtlCol="0">
              <a:spAutoFit/>
            </a:bodyPr>
            <a:lstStyle/>
            <a:p>
              <a:r>
                <a:rPr lang="en-US" sz="900" dirty="0" smtClean="0"/>
                <a:t>tape</a:t>
              </a:r>
              <a:endParaRPr lang="en-US" sz="900" dirty="0"/>
            </a:p>
          </p:txBody>
        </p:sp>
        <p:pic>
          <p:nvPicPr>
            <p:cNvPr id="20" name="Picture 19" descr="step1.png"/>
            <p:cNvPicPr>
              <a:picLocks noChangeAspect="1"/>
            </p:cNvPicPr>
            <p:nvPr/>
          </p:nvPicPr>
          <p:blipFill rotWithShape="1">
            <a:blip r:embed="rId8">
              <a:extLst>
                <a:ext uri="{28A0092B-C50C-407E-A947-70E740481C1C}">
                  <a14:useLocalDpi xmlns:a14="http://schemas.microsoft.com/office/drawing/2010/main" val="0"/>
                </a:ext>
              </a:extLst>
            </a:blip>
            <a:srcRect l="72393" t="61892" r="24547" b="18549"/>
            <a:stretch/>
          </p:blipFill>
          <p:spPr>
            <a:xfrm>
              <a:off x="5121275" y="962025"/>
              <a:ext cx="92076" cy="250825"/>
            </a:xfrm>
            <a:prstGeom prst="rect">
              <a:avLst/>
            </a:prstGeom>
          </p:spPr>
        </p:pic>
        <p:sp>
          <p:nvSpPr>
            <p:cNvPr id="21" name="TextBox 20"/>
            <p:cNvSpPr txBox="1"/>
            <p:nvPr/>
          </p:nvSpPr>
          <p:spPr>
            <a:xfrm>
              <a:off x="5816600" y="1010962"/>
              <a:ext cx="320675" cy="230832"/>
            </a:xfrm>
            <a:prstGeom prst="rect">
              <a:avLst/>
            </a:prstGeom>
            <a:solidFill>
              <a:srgbClr val="FFFFFF"/>
            </a:solidFill>
          </p:spPr>
          <p:txBody>
            <a:bodyPr wrap="square" rtlCol="0">
              <a:spAutoFit/>
            </a:bodyPr>
            <a:lstStyle/>
            <a:p>
              <a:r>
                <a:rPr lang="en-US" sz="900" dirty="0"/>
                <a:t>(</a:t>
              </a:r>
              <a:r>
                <a:rPr lang="en-US" sz="900" dirty="0" smtClean="0"/>
                <a:t>3)</a:t>
              </a:r>
              <a:endParaRPr lang="en-US" sz="900" dirty="0"/>
            </a:p>
          </p:txBody>
        </p:sp>
      </p:grpSp>
      <p:pic>
        <p:nvPicPr>
          <p:cNvPr id="23" name="Picture 22" descr="step7b.png"/>
          <p:cNvPicPr>
            <a:picLocks noChangeAspect="1"/>
          </p:cNvPicPr>
          <p:nvPr/>
        </p:nvPicPr>
        <p:blipFill rotWithShape="1">
          <a:blip r:embed="rId7">
            <a:extLst>
              <a:ext uri="{28A0092B-C50C-407E-A947-70E740481C1C}">
                <a14:useLocalDpi xmlns:a14="http://schemas.microsoft.com/office/drawing/2010/main" val="0"/>
              </a:ext>
            </a:extLst>
          </a:blip>
          <a:srcRect l="32653" t="55796" r="65778" b="30052"/>
          <a:stretch/>
        </p:blipFill>
        <p:spPr>
          <a:xfrm>
            <a:off x="4685247" y="6170951"/>
            <a:ext cx="72278" cy="247802"/>
          </a:xfrm>
          <a:prstGeom prst="rect">
            <a:avLst/>
          </a:prstGeom>
        </p:spPr>
      </p:pic>
      <p:sp>
        <p:nvSpPr>
          <p:cNvPr id="25" name="TextBox 24"/>
          <p:cNvSpPr txBox="1"/>
          <p:nvPr/>
        </p:nvSpPr>
        <p:spPr>
          <a:xfrm>
            <a:off x="4023316" y="5823961"/>
            <a:ext cx="1148972" cy="246221"/>
          </a:xfrm>
          <a:prstGeom prst="rect">
            <a:avLst/>
          </a:prstGeom>
          <a:noFill/>
        </p:spPr>
        <p:txBody>
          <a:bodyPr wrap="none" rtlCol="0">
            <a:spAutoFit/>
          </a:bodyPr>
          <a:lstStyle/>
          <a:p>
            <a:r>
              <a:rPr lang="en-US" sz="1000" dirty="0" smtClean="0"/>
              <a:t>try 5 short candles</a:t>
            </a:r>
            <a:endParaRPr lang="en-US" sz="1000" dirty="0"/>
          </a:p>
        </p:txBody>
      </p:sp>
      <p:pic>
        <p:nvPicPr>
          <p:cNvPr id="27" name="Picture 26" descr="step1.png"/>
          <p:cNvPicPr>
            <a:picLocks noChangeAspect="1"/>
          </p:cNvPicPr>
          <p:nvPr/>
        </p:nvPicPr>
        <p:blipFill rotWithShape="1">
          <a:blip r:embed="rId8">
            <a:extLst>
              <a:ext uri="{28A0092B-C50C-407E-A947-70E740481C1C}">
                <a14:useLocalDpi xmlns:a14="http://schemas.microsoft.com/office/drawing/2010/main" val="0"/>
              </a:ext>
            </a:extLst>
          </a:blip>
          <a:srcRect l="70536" t="15651" r="13108" b="42663"/>
          <a:stretch/>
        </p:blipFill>
        <p:spPr>
          <a:xfrm>
            <a:off x="2250482" y="4373324"/>
            <a:ext cx="521573" cy="566615"/>
          </a:xfrm>
          <a:prstGeom prst="rect">
            <a:avLst/>
          </a:prstGeom>
        </p:spPr>
      </p:pic>
      <p:sp>
        <p:nvSpPr>
          <p:cNvPr id="26" name="TextBox 25"/>
          <p:cNvSpPr txBox="1"/>
          <p:nvPr/>
        </p:nvSpPr>
        <p:spPr>
          <a:xfrm>
            <a:off x="2747438" y="4327327"/>
            <a:ext cx="1756178" cy="553998"/>
          </a:xfrm>
          <a:prstGeom prst="rect">
            <a:avLst/>
          </a:prstGeom>
          <a:solidFill>
            <a:srgbClr val="FFFFFF"/>
          </a:solidFill>
        </p:spPr>
        <p:txBody>
          <a:bodyPr wrap="square" rtlCol="0">
            <a:spAutoFit/>
          </a:bodyPr>
          <a:lstStyle/>
          <a:p>
            <a:r>
              <a:rPr lang="en-US" sz="1000" dirty="0" smtClean="0"/>
              <a:t>Trim the 4 ends of the cross. </a:t>
            </a:r>
          </a:p>
          <a:p>
            <a:r>
              <a:rPr lang="en-US" sz="1000" dirty="0" smtClean="0"/>
              <a:t>It should fit snuggly in the opening of the bag.</a:t>
            </a:r>
            <a:endParaRPr lang="en-US" sz="1000" dirty="0"/>
          </a:p>
        </p:txBody>
      </p:sp>
      <p:sp>
        <p:nvSpPr>
          <p:cNvPr id="28" name="TextBox 27"/>
          <p:cNvSpPr txBox="1"/>
          <p:nvPr/>
        </p:nvSpPr>
        <p:spPr>
          <a:xfrm>
            <a:off x="2828677" y="3600273"/>
            <a:ext cx="1645632" cy="400110"/>
          </a:xfrm>
          <a:prstGeom prst="rect">
            <a:avLst/>
          </a:prstGeom>
          <a:solidFill>
            <a:srgbClr val="FFFFFF"/>
          </a:solidFill>
        </p:spPr>
        <p:txBody>
          <a:bodyPr wrap="square" rtlCol="0">
            <a:spAutoFit/>
          </a:bodyPr>
          <a:lstStyle/>
          <a:p>
            <a:r>
              <a:rPr lang="en-US" sz="1000" dirty="0" smtClean="0"/>
              <a:t>Make the struts into a cross. </a:t>
            </a:r>
          </a:p>
          <a:p>
            <a:r>
              <a:rPr lang="en-US" sz="1000" dirty="0" smtClean="0"/>
              <a:t>Wrap center with tape</a:t>
            </a:r>
            <a:endParaRPr lang="en-US" sz="1000" dirty="0"/>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2494086" y="3643334"/>
            <a:ext cx="339926" cy="339926"/>
          </a:xfrm>
          <a:prstGeom prst="rect">
            <a:avLst/>
          </a:prstGeom>
        </p:spPr>
      </p:pic>
      <p:sp>
        <p:nvSpPr>
          <p:cNvPr id="30" name="TextBox 29"/>
          <p:cNvSpPr txBox="1"/>
          <p:nvPr/>
        </p:nvSpPr>
        <p:spPr>
          <a:xfrm>
            <a:off x="6307040" y="5983917"/>
            <a:ext cx="1645632" cy="553998"/>
          </a:xfrm>
          <a:prstGeom prst="rect">
            <a:avLst/>
          </a:prstGeom>
          <a:solidFill>
            <a:srgbClr val="FFFFFF"/>
          </a:solidFill>
        </p:spPr>
        <p:txBody>
          <a:bodyPr wrap="square" rtlCol="0">
            <a:spAutoFit/>
          </a:bodyPr>
          <a:lstStyle/>
          <a:p>
            <a:r>
              <a:rPr lang="en-US" sz="1000" dirty="0" smtClean="0"/>
              <a:t>With the cross in the bag,</a:t>
            </a:r>
          </a:p>
          <a:p>
            <a:r>
              <a:rPr lang="en-US" sz="1000" dirty="0"/>
              <a:t>t</a:t>
            </a:r>
            <a:r>
              <a:rPr lang="en-US" sz="1000" dirty="0" smtClean="0"/>
              <a:t>ape the candle platform to the cross.</a:t>
            </a:r>
            <a:endParaRPr lang="en-US" sz="1000" dirty="0"/>
          </a:p>
        </p:txBody>
      </p:sp>
      <p:pic>
        <p:nvPicPr>
          <p:cNvPr id="31" name="Picture 30"/>
          <p:cNvPicPr>
            <a:picLocks noChangeAspect="1"/>
          </p:cNvPicPr>
          <p:nvPr/>
        </p:nvPicPr>
        <p:blipFill>
          <a:blip r:embed="rId9">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5940666" y="6078827"/>
            <a:ext cx="339926" cy="339926"/>
          </a:xfrm>
          <a:prstGeom prst="rect">
            <a:avLst/>
          </a:prstGeom>
        </p:spPr>
      </p:pic>
      <p:sp>
        <p:nvSpPr>
          <p:cNvPr id="32" name="Right Arrow 31"/>
          <p:cNvSpPr/>
          <p:nvPr/>
        </p:nvSpPr>
        <p:spPr>
          <a:xfrm rot="5400000">
            <a:off x="1408758" y="3210970"/>
            <a:ext cx="355038" cy="2775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p:cNvSpPr/>
          <p:nvPr/>
        </p:nvSpPr>
        <p:spPr>
          <a:xfrm rot="5400000">
            <a:off x="7273881" y="3540889"/>
            <a:ext cx="355038" cy="2775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Lst>
          </a:blip>
          <a:srcRect l="15275" t="18649" r="38243" b="6406"/>
          <a:stretch/>
        </p:blipFill>
        <p:spPr>
          <a:xfrm>
            <a:off x="4871644" y="1199094"/>
            <a:ext cx="151588" cy="332012"/>
          </a:xfrm>
          <a:prstGeom prst="rect">
            <a:avLst/>
          </a:prstGeom>
        </p:spPr>
      </p:pic>
      <p:sp>
        <p:nvSpPr>
          <p:cNvPr id="35" name="TextBox 34"/>
          <p:cNvSpPr txBox="1"/>
          <p:nvPr/>
        </p:nvSpPr>
        <p:spPr>
          <a:xfrm>
            <a:off x="4961968" y="1385297"/>
            <a:ext cx="492443" cy="230832"/>
          </a:xfrm>
          <a:prstGeom prst="rect">
            <a:avLst/>
          </a:prstGeom>
          <a:noFill/>
        </p:spPr>
        <p:txBody>
          <a:bodyPr wrap="none" rtlCol="0">
            <a:spAutoFit/>
          </a:bodyPr>
          <a:lstStyle/>
          <a:p>
            <a:r>
              <a:rPr lang="en-US" sz="900" dirty="0" smtClean="0"/>
              <a:t>lighter</a:t>
            </a:r>
            <a:endParaRPr lang="en-US" sz="900" dirty="0"/>
          </a:p>
        </p:txBody>
      </p:sp>
      <p:pic>
        <p:nvPicPr>
          <p:cNvPr id="36" name="Picture 35" descr="step5.png"/>
          <p:cNvPicPr>
            <a:picLocks noChangeAspect="1"/>
          </p:cNvPicPr>
          <p:nvPr/>
        </p:nvPicPr>
        <p:blipFill rotWithShape="1">
          <a:blip r:embed="rId5">
            <a:extLst>
              <a:ext uri="{28A0092B-C50C-407E-A947-70E740481C1C}">
                <a14:useLocalDpi xmlns:a14="http://schemas.microsoft.com/office/drawing/2010/main" val="0"/>
              </a:ext>
            </a:extLst>
          </a:blip>
          <a:srcRect l="28449" r="48339" b="63912"/>
          <a:stretch/>
        </p:blipFill>
        <p:spPr>
          <a:xfrm>
            <a:off x="7842169" y="2458812"/>
            <a:ext cx="501272" cy="366741"/>
          </a:xfrm>
          <a:prstGeom prst="rect">
            <a:avLst/>
          </a:prstGeom>
        </p:spPr>
      </p:pic>
    </p:spTree>
    <p:extLst>
      <p:ext uri="{BB962C8B-B14F-4D97-AF65-F5344CB8AC3E}">
        <p14:creationId xmlns:p14="http://schemas.microsoft.com/office/powerpoint/2010/main" val="19881894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62886"/>
            <a:ext cx="9144000" cy="5143500"/>
          </a:xfrm>
          <a:prstGeom prst="rect">
            <a:avLst/>
          </a:prstGeom>
        </p:spPr>
      </p:pic>
      <p:sp>
        <p:nvSpPr>
          <p:cNvPr id="2" name="Rectangle 1"/>
          <p:cNvSpPr/>
          <p:nvPr/>
        </p:nvSpPr>
        <p:spPr>
          <a:xfrm>
            <a:off x="2333870" y="5784801"/>
            <a:ext cx="4608954" cy="369332"/>
          </a:xfrm>
          <a:prstGeom prst="rect">
            <a:avLst/>
          </a:prstGeom>
        </p:spPr>
        <p:txBody>
          <a:bodyPr wrap="none">
            <a:spAutoFit/>
          </a:bodyPr>
          <a:lstStyle/>
          <a:p>
            <a:pPr algn="ctr"/>
            <a:r>
              <a:rPr lang="en-US" dirty="0"/>
              <a:t>Why do some bubble float, some bubbles sink?</a:t>
            </a:r>
          </a:p>
        </p:txBody>
      </p:sp>
      <p:sp>
        <p:nvSpPr>
          <p:cNvPr id="3" name="TextBox 2"/>
          <p:cNvSpPr txBox="1"/>
          <p:nvPr/>
        </p:nvSpPr>
        <p:spPr>
          <a:xfrm>
            <a:off x="5009931" y="3614672"/>
            <a:ext cx="443338" cy="369332"/>
          </a:xfrm>
          <a:prstGeom prst="rect">
            <a:avLst/>
          </a:prstGeom>
          <a:noFill/>
        </p:spPr>
        <p:txBody>
          <a:bodyPr wrap="none" rtlCol="0">
            <a:spAutoFit/>
          </a:bodyPr>
          <a:lstStyle/>
          <a:p>
            <a:r>
              <a:rPr lang="en-US" dirty="0" smtClean="0">
                <a:solidFill>
                  <a:schemeClr val="bg1"/>
                </a:solidFill>
              </a:rPr>
              <a:t>He</a:t>
            </a:r>
            <a:endParaRPr lang="en-US" dirty="0">
              <a:solidFill>
                <a:schemeClr val="bg1"/>
              </a:solidFill>
            </a:endParaRPr>
          </a:p>
        </p:txBody>
      </p:sp>
      <p:sp>
        <p:nvSpPr>
          <p:cNvPr id="6" name="TextBox 5"/>
          <p:cNvSpPr txBox="1"/>
          <p:nvPr/>
        </p:nvSpPr>
        <p:spPr>
          <a:xfrm>
            <a:off x="7465846" y="4938694"/>
            <a:ext cx="607558" cy="369332"/>
          </a:xfrm>
          <a:prstGeom prst="rect">
            <a:avLst/>
          </a:prstGeom>
          <a:noFill/>
        </p:spPr>
        <p:txBody>
          <a:bodyPr wrap="none" rtlCol="0">
            <a:spAutoFit/>
          </a:bodyPr>
          <a:lstStyle/>
          <a:p>
            <a:r>
              <a:rPr lang="en-US" dirty="0" smtClean="0">
                <a:solidFill>
                  <a:srgbClr val="0000FF"/>
                </a:solidFill>
              </a:rPr>
              <a:t>C</a:t>
            </a:r>
            <a:r>
              <a:rPr lang="en-US" baseline="-25000" dirty="0" smtClean="0">
                <a:solidFill>
                  <a:srgbClr val="0000FF"/>
                </a:solidFill>
              </a:rPr>
              <a:t>3</a:t>
            </a:r>
            <a:r>
              <a:rPr lang="en-US" dirty="0" smtClean="0">
                <a:solidFill>
                  <a:srgbClr val="0000FF"/>
                </a:solidFill>
              </a:rPr>
              <a:t>H</a:t>
            </a:r>
            <a:r>
              <a:rPr lang="en-US" baseline="-25000" dirty="0" smtClean="0">
                <a:solidFill>
                  <a:srgbClr val="0000FF"/>
                </a:solidFill>
              </a:rPr>
              <a:t>8</a:t>
            </a:r>
            <a:endParaRPr lang="en-US" baseline="-25000" dirty="0">
              <a:solidFill>
                <a:srgbClr val="0000FF"/>
              </a:solidFill>
            </a:endParaRPr>
          </a:p>
        </p:txBody>
      </p:sp>
      <p:sp>
        <p:nvSpPr>
          <p:cNvPr id="7" name="TextBox 6"/>
          <p:cNvSpPr txBox="1"/>
          <p:nvPr/>
        </p:nvSpPr>
        <p:spPr>
          <a:xfrm>
            <a:off x="4137572" y="4739282"/>
            <a:ext cx="415498" cy="369332"/>
          </a:xfrm>
          <a:prstGeom prst="rect">
            <a:avLst/>
          </a:prstGeom>
          <a:noFill/>
        </p:spPr>
        <p:txBody>
          <a:bodyPr wrap="none" rtlCol="0">
            <a:spAutoFit/>
          </a:bodyPr>
          <a:lstStyle/>
          <a:p>
            <a:r>
              <a:rPr lang="en-US" dirty="0" smtClean="0">
                <a:solidFill>
                  <a:srgbClr val="FFFF00"/>
                </a:solidFill>
              </a:rPr>
              <a:t>N</a:t>
            </a:r>
            <a:r>
              <a:rPr lang="en-US" baseline="-25000" dirty="0" smtClean="0">
                <a:solidFill>
                  <a:srgbClr val="FFFF00"/>
                </a:solidFill>
              </a:rPr>
              <a:t>2</a:t>
            </a:r>
            <a:endParaRPr lang="en-US" baseline="-25000" dirty="0">
              <a:solidFill>
                <a:srgbClr val="FFFF00"/>
              </a:solidFill>
            </a:endParaRPr>
          </a:p>
        </p:txBody>
      </p:sp>
      <p:sp>
        <p:nvSpPr>
          <p:cNvPr id="4" name="TextBox 3"/>
          <p:cNvSpPr txBox="1"/>
          <p:nvPr/>
        </p:nvSpPr>
        <p:spPr>
          <a:xfrm>
            <a:off x="1775769" y="6491421"/>
            <a:ext cx="5835251" cy="276999"/>
          </a:xfrm>
          <a:prstGeom prst="rect">
            <a:avLst/>
          </a:prstGeom>
          <a:noFill/>
        </p:spPr>
        <p:txBody>
          <a:bodyPr wrap="none" rtlCol="0">
            <a:spAutoFit/>
          </a:bodyPr>
          <a:lstStyle/>
          <a:p>
            <a:r>
              <a:rPr lang="en-US" sz="1200" dirty="0" smtClean="0"/>
              <a:t>Demo #1: Kids blow bubbles, someone makes bubbles from a He tank and a propane tank </a:t>
            </a:r>
            <a:endParaRPr lang="en-US" sz="1200" dirty="0"/>
          </a:p>
        </p:txBody>
      </p:sp>
    </p:spTree>
    <p:extLst>
      <p:ext uri="{BB962C8B-B14F-4D97-AF65-F5344CB8AC3E}">
        <p14:creationId xmlns:p14="http://schemas.microsoft.com/office/powerpoint/2010/main" val="281824469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1-07 at 3.55.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140" y="1421591"/>
            <a:ext cx="4317293" cy="3872655"/>
          </a:xfrm>
          <a:prstGeom prst="rect">
            <a:avLst/>
          </a:prstGeom>
        </p:spPr>
      </p:pic>
      <p:sp>
        <p:nvSpPr>
          <p:cNvPr id="4" name="TextBox 3"/>
          <p:cNvSpPr txBox="1"/>
          <p:nvPr/>
        </p:nvSpPr>
        <p:spPr>
          <a:xfrm>
            <a:off x="2434140" y="813418"/>
            <a:ext cx="4063845" cy="369332"/>
          </a:xfrm>
          <a:prstGeom prst="rect">
            <a:avLst/>
          </a:prstGeom>
          <a:noFill/>
        </p:spPr>
        <p:txBody>
          <a:bodyPr wrap="none" rtlCol="0">
            <a:spAutoFit/>
          </a:bodyPr>
          <a:lstStyle/>
          <a:p>
            <a:r>
              <a:rPr lang="en-US" dirty="0" smtClean="0"/>
              <a:t>Molecular kinetics </a:t>
            </a:r>
            <a:r>
              <a:rPr lang="en-US" dirty="0"/>
              <a:t>gas </a:t>
            </a:r>
            <a:r>
              <a:rPr lang="en-US" dirty="0" smtClean="0"/>
              <a:t>simulation module</a:t>
            </a:r>
            <a:endParaRPr lang="en-US" dirty="0"/>
          </a:p>
        </p:txBody>
      </p:sp>
      <p:sp>
        <p:nvSpPr>
          <p:cNvPr id="6" name="TextBox 5"/>
          <p:cNvSpPr txBox="1"/>
          <p:nvPr/>
        </p:nvSpPr>
        <p:spPr>
          <a:xfrm>
            <a:off x="1527630" y="6165703"/>
            <a:ext cx="6444891" cy="646331"/>
          </a:xfrm>
          <a:prstGeom prst="rect">
            <a:avLst/>
          </a:prstGeom>
          <a:noFill/>
        </p:spPr>
        <p:txBody>
          <a:bodyPr wrap="square" rtlCol="0">
            <a:spAutoFit/>
          </a:bodyPr>
          <a:lstStyle/>
          <a:p>
            <a:r>
              <a:rPr lang="en-US" sz="1200" dirty="0"/>
              <a:t>D</a:t>
            </a:r>
            <a:r>
              <a:rPr lang="en-US" sz="1200" dirty="0" smtClean="0"/>
              <a:t>emo #10: Explain how the hot air balloon worked using the same PHET simulation. </a:t>
            </a:r>
            <a:r>
              <a:rPr lang="en-US" sz="1200" dirty="0" smtClean="0"/>
              <a:t>A small input of heat makes the air molecules move faster, fewer air molecules in the chamber needed to maintain atmospheric pressure.</a:t>
            </a:r>
          </a:p>
        </p:txBody>
      </p:sp>
    </p:spTree>
    <p:extLst>
      <p:ext uri="{BB962C8B-B14F-4D97-AF65-F5344CB8AC3E}">
        <p14:creationId xmlns:p14="http://schemas.microsoft.com/office/powerpoint/2010/main" val="25131529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104" b="4962"/>
          <a:stretch/>
        </p:blipFill>
        <p:spPr>
          <a:xfrm>
            <a:off x="1012375" y="2029079"/>
            <a:ext cx="7230602" cy="4073266"/>
          </a:xfrm>
          <a:prstGeom prst="rect">
            <a:avLst/>
          </a:prstGeom>
        </p:spPr>
      </p:pic>
      <p:sp>
        <p:nvSpPr>
          <p:cNvPr id="5" name="TextBox 4"/>
          <p:cNvSpPr txBox="1"/>
          <p:nvPr/>
        </p:nvSpPr>
        <p:spPr>
          <a:xfrm>
            <a:off x="2532052" y="343094"/>
            <a:ext cx="3890947" cy="1477328"/>
          </a:xfrm>
          <a:prstGeom prst="rect">
            <a:avLst/>
          </a:prstGeom>
          <a:noFill/>
        </p:spPr>
        <p:txBody>
          <a:bodyPr wrap="none" rtlCol="0">
            <a:spAutoFit/>
          </a:bodyPr>
          <a:lstStyle/>
          <a:p>
            <a:pPr algn="ctr"/>
            <a:r>
              <a:rPr lang="en-US" dirty="0" smtClean="0"/>
              <a:t>Every good </a:t>
            </a:r>
            <a:r>
              <a:rPr lang="en-US" dirty="0" smtClean="0"/>
              <a:t>theory </a:t>
            </a:r>
            <a:r>
              <a:rPr lang="en-US" dirty="0" smtClean="0"/>
              <a:t>makes a prediction…</a:t>
            </a:r>
          </a:p>
          <a:p>
            <a:pPr algn="ctr"/>
            <a:endParaRPr lang="en-US" dirty="0"/>
          </a:p>
          <a:p>
            <a:pPr algn="ctr"/>
            <a:r>
              <a:rPr lang="en-US" dirty="0" smtClean="0"/>
              <a:t>If hot gas molecules fill more space…</a:t>
            </a:r>
          </a:p>
          <a:p>
            <a:pPr algn="ctr"/>
            <a:endParaRPr lang="en-US" dirty="0"/>
          </a:p>
          <a:p>
            <a:pPr algn="ctr"/>
            <a:r>
              <a:rPr lang="en-US" dirty="0" smtClean="0"/>
              <a:t>cold gas molecules fill less space</a:t>
            </a:r>
            <a:endParaRPr lang="en-US" dirty="0"/>
          </a:p>
        </p:txBody>
      </p:sp>
      <p:sp>
        <p:nvSpPr>
          <p:cNvPr id="2" name="TextBox 1"/>
          <p:cNvSpPr txBox="1"/>
          <p:nvPr/>
        </p:nvSpPr>
        <p:spPr>
          <a:xfrm>
            <a:off x="3410077" y="4885528"/>
            <a:ext cx="1015122" cy="461665"/>
          </a:xfrm>
          <a:prstGeom prst="rect">
            <a:avLst/>
          </a:prstGeom>
          <a:solidFill>
            <a:schemeClr val="bg1">
              <a:alpha val="48000"/>
            </a:schemeClr>
          </a:solidFill>
        </p:spPr>
        <p:txBody>
          <a:bodyPr wrap="none" rtlCol="0">
            <a:spAutoFit/>
          </a:bodyPr>
          <a:lstStyle/>
          <a:p>
            <a:r>
              <a:rPr lang="en-US" sz="2400" b="1" dirty="0" smtClean="0"/>
              <a:t>-196°C</a:t>
            </a:r>
            <a:endParaRPr lang="en-US" sz="2400" b="1" dirty="0"/>
          </a:p>
        </p:txBody>
      </p:sp>
      <p:sp>
        <p:nvSpPr>
          <p:cNvPr id="3" name="TextBox 2"/>
          <p:cNvSpPr txBox="1"/>
          <p:nvPr/>
        </p:nvSpPr>
        <p:spPr>
          <a:xfrm>
            <a:off x="6667287" y="6256104"/>
            <a:ext cx="2916204" cy="369332"/>
          </a:xfrm>
          <a:prstGeom prst="rect">
            <a:avLst/>
          </a:prstGeom>
          <a:noFill/>
        </p:spPr>
        <p:txBody>
          <a:bodyPr wrap="square" rtlCol="0">
            <a:spAutoFit/>
          </a:bodyPr>
          <a:lstStyle/>
          <a:p>
            <a:r>
              <a:rPr lang="en-US" dirty="0" smtClean="0"/>
              <a:t>(typical freezer  -18</a:t>
            </a:r>
            <a:r>
              <a:rPr lang="en-US" dirty="0"/>
              <a:t>°</a:t>
            </a:r>
            <a:r>
              <a:rPr lang="en-US" dirty="0" smtClean="0"/>
              <a:t>C) </a:t>
            </a:r>
            <a:endParaRPr lang="en-US" dirty="0"/>
          </a:p>
        </p:txBody>
      </p:sp>
      <p:sp>
        <p:nvSpPr>
          <p:cNvPr id="6" name="TextBox 5"/>
          <p:cNvSpPr txBox="1"/>
          <p:nvPr/>
        </p:nvSpPr>
        <p:spPr>
          <a:xfrm>
            <a:off x="579565" y="6134868"/>
            <a:ext cx="5382188" cy="646331"/>
          </a:xfrm>
          <a:prstGeom prst="rect">
            <a:avLst/>
          </a:prstGeom>
          <a:noFill/>
        </p:spPr>
        <p:txBody>
          <a:bodyPr wrap="square" rtlCol="0">
            <a:spAutoFit/>
          </a:bodyPr>
          <a:lstStyle/>
          <a:p>
            <a:r>
              <a:rPr lang="en-US" sz="1200" dirty="0"/>
              <a:t>D</a:t>
            </a:r>
            <a:r>
              <a:rPr lang="en-US" sz="1200" dirty="0" smtClean="0"/>
              <a:t>emo #11: Kids inflate balloons (</a:t>
            </a:r>
            <a:r>
              <a:rPr lang="en-US" sz="1200" dirty="0" smtClean="0"/>
              <a:t>balloons must be filled with humid air), then balloons are put into a cooler that has liquid nitrogen. Remember, safety first! Kids need clear instructions about keeping themselves safe from LN2.</a:t>
            </a:r>
          </a:p>
        </p:txBody>
      </p:sp>
    </p:spTree>
    <p:extLst>
      <p:ext uri="{BB962C8B-B14F-4D97-AF65-F5344CB8AC3E}">
        <p14:creationId xmlns:p14="http://schemas.microsoft.com/office/powerpoint/2010/main" val="39126997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39182" y="1255363"/>
            <a:ext cx="7456288" cy="1190069"/>
          </a:xfrm>
          <a:prstGeom prst="rect">
            <a:avLst/>
          </a:prstGeom>
          <a:solidFill>
            <a:srgbClr val="EEDCA0"/>
          </a:solidFill>
        </p:spPr>
        <p:txBody>
          <a:bodyPr wrap="none" rtlCol="0">
            <a:spAutoFit/>
          </a:bodyPr>
          <a:lstStyle/>
          <a:p>
            <a:pPr>
              <a:lnSpc>
                <a:spcPct val="120000"/>
              </a:lnSpc>
            </a:pPr>
            <a:r>
              <a:rPr lang="en-US" sz="2000" b="1" dirty="0" smtClean="0"/>
              <a:t>Physics (working definition for today):</a:t>
            </a:r>
          </a:p>
          <a:p>
            <a:pPr>
              <a:lnSpc>
                <a:spcPct val="120000"/>
              </a:lnSpc>
            </a:pPr>
            <a:r>
              <a:rPr lang="en-US" sz="2000" dirty="0" smtClean="0"/>
              <a:t>Carefully observing how things move (things like atoms and planets…)</a:t>
            </a:r>
          </a:p>
          <a:p>
            <a:pPr>
              <a:lnSpc>
                <a:spcPct val="120000"/>
              </a:lnSpc>
            </a:pPr>
            <a:r>
              <a:rPr lang="en-US" sz="2000" dirty="0"/>
              <a:t>Asking how and why</a:t>
            </a:r>
            <a:r>
              <a:rPr lang="en-US" sz="2000" dirty="0" smtClean="0"/>
              <a:t>.</a:t>
            </a:r>
          </a:p>
        </p:txBody>
      </p:sp>
      <p:sp>
        <p:nvSpPr>
          <p:cNvPr id="5" name="Rectangle 4"/>
          <p:cNvSpPr/>
          <p:nvPr/>
        </p:nvSpPr>
        <p:spPr>
          <a:xfrm>
            <a:off x="555089" y="257738"/>
            <a:ext cx="3917935" cy="523220"/>
          </a:xfrm>
          <a:prstGeom prst="rect">
            <a:avLst/>
          </a:prstGeom>
        </p:spPr>
        <p:txBody>
          <a:bodyPr wrap="none">
            <a:spAutoFit/>
          </a:bodyPr>
          <a:lstStyle/>
          <a:p>
            <a:r>
              <a:rPr lang="en-US" sz="2800" b="1" dirty="0" smtClean="0"/>
              <a:t>Beyond the physics of air</a:t>
            </a:r>
          </a:p>
        </p:txBody>
      </p:sp>
      <p:sp>
        <p:nvSpPr>
          <p:cNvPr id="2" name="TextBox 1"/>
          <p:cNvSpPr txBox="1"/>
          <p:nvPr/>
        </p:nvSpPr>
        <p:spPr>
          <a:xfrm>
            <a:off x="2711852" y="5700152"/>
            <a:ext cx="3522343" cy="276999"/>
          </a:xfrm>
          <a:prstGeom prst="rect">
            <a:avLst/>
          </a:prstGeom>
          <a:noFill/>
        </p:spPr>
        <p:txBody>
          <a:bodyPr wrap="none" rtlCol="0">
            <a:spAutoFit/>
          </a:bodyPr>
          <a:lstStyle/>
          <a:p>
            <a:r>
              <a:rPr lang="en-US" sz="1200" dirty="0" smtClean="0"/>
              <a:t>(Short lecture about how Physics informs philosophy)</a:t>
            </a:r>
            <a:endParaRPr lang="en-US" sz="1200" dirty="0"/>
          </a:p>
        </p:txBody>
      </p:sp>
    </p:spTree>
    <p:extLst>
      <p:ext uri="{BB962C8B-B14F-4D97-AF65-F5344CB8AC3E}">
        <p14:creationId xmlns:p14="http://schemas.microsoft.com/office/powerpoint/2010/main" val="83757342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5221"/>
          <a:stretch/>
        </p:blipFill>
        <p:spPr>
          <a:xfrm>
            <a:off x="1584581" y="1739171"/>
            <a:ext cx="5943417" cy="4397489"/>
          </a:xfrm>
          <a:prstGeom prst="rect">
            <a:avLst/>
          </a:prstGeom>
        </p:spPr>
      </p:pic>
      <p:sp>
        <p:nvSpPr>
          <p:cNvPr id="5" name="TextBox 4"/>
          <p:cNvSpPr txBox="1"/>
          <p:nvPr/>
        </p:nvSpPr>
        <p:spPr>
          <a:xfrm>
            <a:off x="491950" y="324862"/>
            <a:ext cx="7356387" cy="954107"/>
          </a:xfrm>
          <a:prstGeom prst="rect">
            <a:avLst/>
          </a:prstGeom>
          <a:noFill/>
        </p:spPr>
        <p:txBody>
          <a:bodyPr wrap="square" rtlCol="0">
            <a:spAutoFit/>
          </a:bodyPr>
          <a:lstStyle/>
          <a:p>
            <a:r>
              <a:rPr lang="en-US" sz="2800" b="1" dirty="0" smtClean="0"/>
              <a:t>Example 1:</a:t>
            </a:r>
          </a:p>
          <a:p>
            <a:r>
              <a:rPr lang="en-US" sz="2800" b="1" dirty="0" smtClean="0"/>
              <a:t>Earth-at-the-center-of-everything theory</a:t>
            </a:r>
            <a:endParaRPr lang="en-US" sz="2800" b="1" dirty="0"/>
          </a:p>
        </p:txBody>
      </p:sp>
      <p:sp>
        <p:nvSpPr>
          <p:cNvPr id="6" name="TextBox 5"/>
          <p:cNvSpPr txBox="1"/>
          <p:nvPr/>
        </p:nvSpPr>
        <p:spPr>
          <a:xfrm>
            <a:off x="491950" y="6327298"/>
            <a:ext cx="8139069" cy="461665"/>
          </a:xfrm>
          <a:prstGeom prst="rect">
            <a:avLst/>
          </a:prstGeom>
          <a:noFill/>
        </p:spPr>
        <p:txBody>
          <a:bodyPr wrap="square" rtlCol="0">
            <a:spAutoFit/>
          </a:bodyPr>
          <a:lstStyle/>
          <a:p>
            <a:r>
              <a:rPr lang="en-US" sz="1200" dirty="0" smtClean="0"/>
              <a:t>(by carefully observing the trajectories of the planets, seeing that Venus and Mars travelled in “loop-the-loop” paths relative to earth, physicists understood that a more elegant explanation was that the earth was also making circular orbits)</a:t>
            </a:r>
            <a:endParaRPr lang="en-US" sz="1200" dirty="0"/>
          </a:p>
        </p:txBody>
      </p:sp>
    </p:spTree>
    <p:extLst>
      <p:ext uri="{BB962C8B-B14F-4D97-AF65-F5344CB8AC3E}">
        <p14:creationId xmlns:p14="http://schemas.microsoft.com/office/powerpoint/2010/main" val="38596618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piral_galaxy2.jpg"/>
          <p:cNvPicPr>
            <a:picLocks noChangeAspect="1"/>
          </p:cNvPicPr>
          <p:nvPr/>
        </p:nvPicPr>
        <p:blipFill rotWithShape="1">
          <a:blip r:embed="rId2">
            <a:extLst>
              <a:ext uri="{28A0092B-C50C-407E-A947-70E740481C1C}">
                <a14:useLocalDpi xmlns:a14="http://schemas.microsoft.com/office/drawing/2010/main" val="0"/>
              </a:ext>
            </a:extLst>
          </a:blip>
          <a:srcRect r="4310"/>
          <a:stretch/>
        </p:blipFill>
        <p:spPr>
          <a:xfrm>
            <a:off x="-366112" y="0"/>
            <a:ext cx="7527271" cy="6293056"/>
          </a:xfrm>
          <a:prstGeom prst="rect">
            <a:avLst/>
          </a:prstGeom>
        </p:spPr>
      </p:pic>
      <p:sp>
        <p:nvSpPr>
          <p:cNvPr id="4" name="Rectangle 3"/>
          <p:cNvSpPr/>
          <p:nvPr/>
        </p:nvSpPr>
        <p:spPr>
          <a:xfrm>
            <a:off x="6385072" y="3437928"/>
            <a:ext cx="2700133" cy="2800766"/>
          </a:xfrm>
          <a:prstGeom prst="rect">
            <a:avLst/>
          </a:prstGeom>
        </p:spPr>
        <p:txBody>
          <a:bodyPr wrap="square">
            <a:spAutoFit/>
          </a:bodyPr>
          <a:lstStyle/>
          <a:p>
            <a:r>
              <a:rPr lang="en-US" sz="1600" dirty="0" smtClean="0">
                <a:solidFill>
                  <a:schemeClr val="bg1"/>
                </a:solidFill>
              </a:rPr>
              <a:t>“Far </a:t>
            </a:r>
            <a:r>
              <a:rPr lang="en-US" sz="1600" dirty="0">
                <a:solidFill>
                  <a:schemeClr val="bg1"/>
                </a:solidFill>
              </a:rPr>
              <a:t>out in the uncharted backwaters of the unfashionable end of the western spiral arm of the Galaxy lies a small </a:t>
            </a:r>
            <a:r>
              <a:rPr lang="en-US" sz="1600" dirty="0" err="1">
                <a:solidFill>
                  <a:schemeClr val="bg1"/>
                </a:solidFill>
              </a:rPr>
              <a:t>unregarded</a:t>
            </a:r>
            <a:r>
              <a:rPr lang="en-US" sz="1600" dirty="0">
                <a:solidFill>
                  <a:schemeClr val="bg1"/>
                </a:solidFill>
              </a:rPr>
              <a:t> yellow </a:t>
            </a:r>
            <a:r>
              <a:rPr lang="en-US" sz="1600" dirty="0" smtClean="0">
                <a:solidFill>
                  <a:schemeClr val="bg1"/>
                </a:solidFill>
              </a:rPr>
              <a:t>sun. Orbiting </a:t>
            </a:r>
            <a:r>
              <a:rPr lang="en-US" sz="1600" dirty="0">
                <a:solidFill>
                  <a:schemeClr val="bg1"/>
                </a:solidFill>
              </a:rPr>
              <a:t>this at a distance of roughly ninety-two million miles is an utterly insignificant little blue green </a:t>
            </a:r>
            <a:r>
              <a:rPr lang="en-US" sz="1600" dirty="0" smtClean="0">
                <a:solidFill>
                  <a:schemeClr val="bg1"/>
                </a:solidFill>
              </a:rPr>
              <a:t>planet…”</a:t>
            </a:r>
          </a:p>
          <a:p>
            <a:pPr algn="r"/>
            <a:r>
              <a:rPr lang="en-US" sz="1600" dirty="0">
                <a:solidFill>
                  <a:schemeClr val="bg1"/>
                </a:solidFill>
              </a:rPr>
              <a:t>Douglas </a:t>
            </a:r>
            <a:r>
              <a:rPr lang="en-US" sz="1600" dirty="0" smtClean="0">
                <a:solidFill>
                  <a:schemeClr val="bg1"/>
                </a:solidFill>
              </a:rPr>
              <a:t>Adams</a:t>
            </a:r>
          </a:p>
        </p:txBody>
      </p:sp>
      <p:sp>
        <p:nvSpPr>
          <p:cNvPr id="6" name="Rectangle 5"/>
          <p:cNvSpPr/>
          <p:nvPr/>
        </p:nvSpPr>
        <p:spPr>
          <a:xfrm>
            <a:off x="9634856" y="3309795"/>
            <a:ext cx="2879026" cy="369332"/>
          </a:xfrm>
          <a:prstGeom prst="rect">
            <a:avLst/>
          </a:prstGeom>
        </p:spPr>
        <p:txBody>
          <a:bodyPr wrap="none">
            <a:spAutoFit/>
          </a:bodyPr>
          <a:lstStyle/>
          <a:p>
            <a:r>
              <a:rPr lang="pt-BR" dirty="0" err="1"/>
              <a:t>http</a:t>
            </a:r>
            <a:r>
              <a:rPr lang="pt-BR" dirty="0"/>
              <a:t>://</a:t>
            </a:r>
            <a:r>
              <a:rPr lang="pt-BR" dirty="0" err="1"/>
              <a:t>vimeo.com</a:t>
            </a:r>
            <a:r>
              <a:rPr lang="pt-BR" dirty="0"/>
              <a:t>/10099222</a:t>
            </a:r>
            <a:endParaRPr lang="en-US" dirty="0"/>
          </a:p>
        </p:txBody>
      </p:sp>
      <p:sp>
        <p:nvSpPr>
          <p:cNvPr id="10" name="TextBox 9"/>
          <p:cNvSpPr txBox="1"/>
          <p:nvPr/>
        </p:nvSpPr>
        <p:spPr>
          <a:xfrm>
            <a:off x="501151" y="302235"/>
            <a:ext cx="7356387" cy="523220"/>
          </a:xfrm>
          <a:prstGeom prst="rect">
            <a:avLst/>
          </a:prstGeom>
          <a:noFill/>
        </p:spPr>
        <p:txBody>
          <a:bodyPr wrap="square" rtlCol="0">
            <a:spAutoFit/>
          </a:bodyPr>
          <a:lstStyle/>
          <a:p>
            <a:r>
              <a:rPr lang="en-US" sz="2800" b="1" dirty="0" smtClean="0">
                <a:solidFill>
                  <a:srgbClr val="FFFFFF"/>
                </a:solidFill>
              </a:rPr>
              <a:t>Earth-like-a-speck-of-dust  theory</a:t>
            </a:r>
            <a:endParaRPr lang="en-US" sz="2800" b="1" dirty="0">
              <a:solidFill>
                <a:srgbClr val="FFFFFF"/>
              </a:solidFill>
            </a:endParaRPr>
          </a:p>
        </p:txBody>
      </p:sp>
      <p:sp>
        <p:nvSpPr>
          <p:cNvPr id="11" name="TextBox 10"/>
          <p:cNvSpPr txBox="1"/>
          <p:nvPr/>
        </p:nvSpPr>
        <p:spPr>
          <a:xfrm>
            <a:off x="340335" y="5029065"/>
            <a:ext cx="1883448" cy="369332"/>
          </a:xfrm>
          <a:prstGeom prst="rect">
            <a:avLst/>
          </a:prstGeom>
          <a:noFill/>
        </p:spPr>
        <p:txBody>
          <a:bodyPr wrap="none" rtlCol="0">
            <a:spAutoFit/>
          </a:bodyPr>
          <a:lstStyle/>
          <a:p>
            <a:r>
              <a:rPr lang="en-US" dirty="0" smtClean="0">
                <a:solidFill>
                  <a:srgbClr val="FFFFFF"/>
                </a:solidFill>
              </a:rPr>
              <a:t>A star like our Sun</a:t>
            </a:r>
            <a:endParaRPr lang="en-US" dirty="0">
              <a:solidFill>
                <a:srgbClr val="FFFFFF"/>
              </a:solidFill>
            </a:endParaRPr>
          </a:p>
        </p:txBody>
      </p:sp>
      <p:cxnSp>
        <p:nvCxnSpPr>
          <p:cNvPr id="13" name="Straight Arrow Connector 12"/>
          <p:cNvCxnSpPr/>
          <p:nvPr/>
        </p:nvCxnSpPr>
        <p:spPr>
          <a:xfrm flipV="1">
            <a:off x="803936" y="4735108"/>
            <a:ext cx="376284" cy="34098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773492" y="6222339"/>
            <a:ext cx="3346990" cy="338554"/>
          </a:xfrm>
          <a:prstGeom prst="rect">
            <a:avLst/>
          </a:prstGeom>
        </p:spPr>
        <p:txBody>
          <a:bodyPr wrap="none">
            <a:spAutoFit/>
          </a:bodyPr>
          <a:lstStyle/>
          <a:p>
            <a:pPr algn="r"/>
            <a:r>
              <a:rPr lang="en-US" sz="1600" dirty="0">
                <a:solidFill>
                  <a:schemeClr val="bg1"/>
                </a:solidFill>
              </a:rPr>
              <a:t>(The Hitchhiker’s Guide to the Galaxy)</a:t>
            </a:r>
          </a:p>
        </p:txBody>
      </p:sp>
    </p:spTree>
    <p:extLst>
      <p:ext uri="{BB962C8B-B14F-4D97-AF65-F5344CB8AC3E}">
        <p14:creationId xmlns:p14="http://schemas.microsoft.com/office/powerpoint/2010/main" val="183716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02436" y="1316979"/>
            <a:ext cx="2867258" cy="3057662"/>
          </a:xfrm>
          <a:prstGeom prst="rect">
            <a:avLst/>
          </a:prstGeom>
        </p:spPr>
      </p:pic>
      <p:sp>
        <p:nvSpPr>
          <p:cNvPr id="6" name="TextBox 5"/>
          <p:cNvSpPr txBox="1"/>
          <p:nvPr/>
        </p:nvSpPr>
        <p:spPr>
          <a:xfrm>
            <a:off x="540909" y="192961"/>
            <a:ext cx="5901525" cy="830997"/>
          </a:xfrm>
          <a:prstGeom prst="rect">
            <a:avLst/>
          </a:prstGeom>
          <a:noFill/>
        </p:spPr>
        <p:txBody>
          <a:bodyPr wrap="none" rtlCol="0">
            <a:spAutoFit/>
          </a:bodyPr>
          <a:lstStyle/>
          <a:p>
            <a:r>
              <a:rPr lang="en-US" sz="2400" b="1" dirty="0" smtClean="0"/>
              <a:t>Example 2: </a:t>
            </a:r>
          </a:p>
          <a:p>
            <a:r>
              <a:rPr lang="en-US" sz="2400" b="1" dirty="0"/>
              <a:t>T</a:t>
            </a:r>
            <a:r>
              <a:rPr lang="en-US" sz="2400" b="1" dirty="0" smtClean="0"/>
              <a:t>he microscopic world (quantum mechanics) </a:t>
            </a:r>
            <a:endParaRPr lang="en-US" sz="2400" b="1" dirty="0"/>
          </a:p>
        </p:txBody>
      </p:sp>
      <p:pic>
        <p:nvPicPr>
          <p:cNvPr id="2" name="Picture 1"/>
          <p:cNvPicPr>
            <a:picLocks noChangeAspect="1"/>
          </p:cNvPicPr>
          <p:nvPr/>
        </p:nvPicPr>
        <p:blipFill>
          <a:blip r:embed="rId3"/>
          <a:stretch>
            <a:fillRect/>
          </a:stretch>
        </p:blipFill>
        <p:spPr>
          <a:xfrm>
            <a:off x="663881" y="3545122"/>
            <a:ext cx="4111135" cy="2632129"/>
          </a:xfrm>
          <a:prstGeom prst="rect">
            <a:avLst/>
          </a:prstGeom>
        </p:spPr>
      </p:pic>
      <p:pic>
        <p:nvPicPr>
          <p:cNvPr id="3" name="Picture 2"/>
          <p:cNvPicPr>
            <a:picLocks noChangeAspect="1"/>
          </p:cNvPicPr>
          <p:nvPr/>
        </p:nvPicPr>
        <p:blipFill>
          <a:blip r:embed="rId4"/>
          <a:stretch>
            <a:fillRect/>
          </a:stretch>
        </p:blipFill>
        <p:spPr>
          <a:xfrm>
            <a:off x="663881" y="1076431"/>
            <a:ext cx="4107299" cy="2108413"/>
          </a:xfrm>
          <a:prstGeom prst="rect">
            <a:avLst/>
          </a:prstGeom>
        </p:spPr>
      </p:pic>
      <p:sp>
        <p:nvSpPr>
          <p:cNvPr id="9" name="TextBox 8"/>
          <p:cNvSpPr txBox="1"/>
          <p:nvPr/>
        </p:nvSpPr>
        <p:spPr>
          <a:xfrm>
            <a:off x="4844076" y="4238129"/>
            <a:ext cx="3959565" cy="923330"/>
          </a:xfrm>
          <a:prstGeom prst="rect">
            <a:avLst/>
          </a:prstGeom>
          <a:noFill/>
        </p:spPr>
        <p:txBody>
          <a:bodyPr wrap="square" rtlCol="0">
            <a:spAutoFit/>
          </a:bodyPr>
          <a:lstStyle/>
          <a:p>
            <a:r>
              <a:rPr lang="en-US" dirty="0" smtClean="0"/>
              <a:t>Quantum mechanics is probabilistic</a:t>
            </a:r>
          </a:p>
          <a:p>
            <a:endParaRPr lang="en-US" dirty="0" smtClean="0"/>
          </a:p>
          <a:p>
            <a:r>
              <a:rPr lang="en-US" dirty="0" smtClean="0"/>
              <a:t>Everything is a game of chance</a:t>
            </a:r>
            <a:endParaRPr lang="en-US" dirty="0"/>
          </a:p>
        </p:txBody>
      </p:sp>
      <p:sp>
        <p:nvSpPr>
          <p:cNvPr id="7" name="TextBox 6"/>
          <p:cNvSpPr txBox="1"/>
          <p:nvPr/>
        </p:nvSpPr>
        <p:spPr>
          <a:xfrm>
            <a:off x="4902222" y="1914756"/>
            <a:ext cx="3003456" cy="369332"/>
          </a:xfrm>
          <a:prstGeom prst="rect">
            <a:avLst/>
          </a:prstGeom>
          <a:noFill/>
        </p:spPr>
        <p:txBody>
          <a:bodyPr wrap="square" rtlCol="0">
            <a:spAutoFit/>
          </a:bodyPr>
          <a:lstStyle/>
          <a:p>
            <a:r>
              <a:rPr lang="en-US" dirty="0"/>
              <a:t>O</a:t>
            </a:r>
            <a:r>
              <a:rPr lang="en-US" dirty="0" smtClean="0"/>
              <a:t>bservation of atoms</a:t>
            </a:r>
            <a:endParaRPr lang="en-US" dirty="0"/>
          </a:p>
        </p:txBody>
      </p:sp>
    </p:spTree>
    <p:extLst>
      <p:ext uri="{BB962C8B-B14F-4D97-AF65-F5344CB8AC3E}">
        <p14:creationId xmlns:p14="http://schemas.microsoft.com/office/powerpoint/2010/main" val="36476073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97171" y="2229935"/>
            <a:ext cx="2639214" cy="461665"/>
          </a:xfrm>
          <a:prstGeom prst="rect">
            <a:avLst/>
          </a:prstGeom>
          <a:noFill/>
        </p:spPr>
        <p:txBody>
          <a:bodyPr wrap="none" rtlCol="0">
            <a:spAutoFit/>
          </a:bodyPr>
          <a:lstStyle/>
          <a:p>
            <a:r>
              <a:rPr lang="en-US" sz="2400" dirty="0" smtClean="0"/>
              <a:t>Careful observation</a:t>
            </a:r>
          </a:p>
        </p:txBody>
      </p:sp>
      <p:sp>
        <p:nvSpPr>
          <p:cNvPr id="6" name="TextBox 5"/>
          <p:cNvSpPr txBox="1"/>
          <p:nvPr/>
        </p:nvSpPr>
        <p:spPr>
          <a:xfrm>
            <a:off x="1892148" y="3888185"/>
            <a:ext cx="5458045" cy="461665"/>
          </a:xfrm>
          <a:prstGeom prst="rect">
            <a:avLst/>
          </a:prstGeom>
          <a:noFill/>
        </p:spPr>
        <p:txBody>
          <a:bodyPr wrap="none" rtlCol="0">
            <a:spAutoFit/>
          </a:bodyPr>
          <a:lstStyle/>
          <a:p>
            <a:r>
              <a:rPr lang="en-US" sz="2400" dirty="0" smtClean="0"/>
              <a:t>Change the way people think about things</a:t>
            </a:r>
          </a:p>
        </p:txBody>
      </p:sp>
      <p:sp>
        <p:nvSpPr>
          <p:cNvPr id="7" name="Down Arrow 6"/>
          <p:cNvSpPr/>
          <p:nvPr/>
        </p:nvSpPr>
        <p:spPr>
          <a:xfrm>
            <a:off x="4141393" y="2864556"/>
            <a:ext cx="479778" cy="88499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0627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0" y="1344736"/>
            <a:ext cx="9144000" cy="5143500"/>
          </a:xfrm>
          <a:prstGeom prst="rect">
            <a:avLst/>
          </a:prstGeom>
        </p:spPr>
      </p:pic>
      <p:sp>
        <p:nvSpPr>
          <p:cNvPr id="2" name="Rectangle 1"/>
          <p:cNvSpPr/>
          <p:nvPr/>
        </p:nvSpPr>
        <p:spPr>
          <a:xfrm>
            <a:off x="307226" y="148926"/>
            <a:ext cx="1786467" cy="523220"/>
          </a:xfrm>
          <a:prstGeom prst="rect">
            <a:avLst/>
          </a:prstGeom>
        </p:spPr>
        <p:txBody>
          <a:bodyPr wrap="none">
            <a:spAutoFit/>
          </a:bodyPr>
          <a:lstStyle/>
          <a:p>
            <a:pPr algn="ctr"/>
            <a:r>
              <a:rPr lang="en-US" sz="2800" b="1" dirty="0" smtClean="0"/>
              <a:t>Final Exam</a:t>
            </a:r>
            <a:endParaRPr lang="en-US" sz="2800" b="1" dirty="0"/>
          </a:p>
        </p:txBody>
      </p:sp>
      <p:sp>
        <p:nvSpPr>
          <p:cNvPr id="4" name="Rectangle 3"/>
          <p:cNvSpPr/>
          <p:nvPr/>
        </p:nvSpPr>
        <p:spPr>
          <a:xfrm>
            <a:off x="1605258" y="541368"/>
            <a:ext cx="6164781" cy="646331"/>
          </a:xfrm>
          <a:prstGeom prst="rect">
            <a:avLst/>
          </a:prstGeom>
        </p:spPr>
        <p:txBody>
          <a:bodyPr wrap="none">
            <a:spAutoFit/>
          </a:bodyPr>
          <a:lstStyle/>
          <a:p>
            <a:pPr algn="ctr"/>
            <a:r>
              <a:rPr lang="en-US" dirty="0" smtClean="0"/>
              <a:t>Consider g</a:t>
            </a:r>
            <a:r>
              <a:rPr lang="en-US" dirty="0" smtClean="0"/>
              <a:t>as </a:t>
            </a:r>
            <a:r>
              <a:rPr lang="en-US" dirty="0" smtClean="0"/>
              <a:t>molecules that </a:t>
            </a:r>
            <a:r>
              <a:rPr lang="en-US" dirty="0" smtClean="0"/>
              <a:t>are 2x heavier than surrounding air</a:t>
            </a:r>
            <a:endParaRPr lang="en-US" dirty="0" smtClean="0"/>
          </a:p>
          <a:p>
            <a:pPr algn="ctr"/>
            <a:r>
              <a:rPr lang="en-US" dirty="0" smtClean="0"/>
              <a:t>and 3x hotter than surrounding air…</a:t>
            </a:r>
            <a:endParaRPr lang="en-US" dirty="0"/>
          </a:p>
        </p:txBody>
      </p:sp>
      <p:sp>
        <p:nvSpPr>
          <p:cNvPr id="8" name="TextBox 7"/>
          <p:cNvSpPr txBox="1"/>
          <p:nvPr/>
        </p:nvSpPr>
        <p:spPr>
          <a:xfrm>
            <a:off x="6723382" y="3845006"/>
            <a:ext cx="842498" cy="523220"/>
          </a:xfrm>
          <a:prstGeom prst="rect">
            <a:avLst/>
          </a:prstGeom>
          <a:noFill/>
        </p:spPr>
        <p:txBody>
          <a:bodyPr wrap="none" rtlCol="0">
            <a:spAutoFit/>
          </a:bodyPr>
          <a:lstStyle/>
          <a:p>
            <a:r>
              <a:rPr lang="en-US" sz="2800" dirty="0" smtClean="0">
                <a:solidFill>
                  <a:srgbClr val="0000FF"/>
                </a:solidFill>
              </a:rPr>
              <a:t>C</a:t>
            </a:r>
            <a:r>
              <a:rPr lang="en-US" sz="2800" baseline="-25000" dirty="0" smtClean="0">
                <a:solidFill>
                  <a:srgbClr val="0000FF"/>
                </a:solidFill>
              </a:rPr>
              <a:t>3</a:t>
            </a:r>
            <a:r>
              <a:rPr lang="en-US" sz="2800" dirty="0" smtClean="0">
                <a:solidFill>
                  <a:srgbClr val="0000FF"/>
                </a:solidFill>
              </a:rPr>
              <a:t>H</a:t>
            </a:r>
            <a:r>
              <a:rPr lang="en-US" sz="2800" baseline="-25000" dirty="0" smtClean="0">
                <a:solidFill>
                  <a:srgbClr val="0000FF"/>
                </a:solidFill>
              </a:rPr>
              <a:t>8</a:t>
            </a:r>
            <a:endParaRPr lang="en-US" sz="2800" baseline="-25000" dirty="0">
              <a:solidFill>
                <a:srgbClr val="0000FF"/>
              </a:solidFill>
            </a:endParaRPr>
          </a:p>
        </p:txBody>
      </p:sp>
      <p:sp>
        <p:nvSpPr>
          <p:cNvPr id="10" name="Down Arrow 9"/>
          <p:cNvSpPr/>
          <p:nvPr/>
        </p:nvSpPr>
        <p:spPr>
          <a:xfrm>
            <a:off x="6886547" y="4716315"/>
            <a:ext cx="479778" cy="884998"/>
          </a:xfrm>
          <a:prstGeom prst="downArrow">
            <a:avLst/>
          </a:prstGeom>
          <a:solidFill>
            <a:srgbClr val="FF00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rot="10800000">
            <a:off x="6896642" y="2602253"/>
            <a:ext cx="479778" cy="884998"/>
          </a:xfrm>
          <a:prstGeom prst="downArrow">
            <a:avLst/>
          </a:prstGeom>
          <a:solidFill>
            <a:srgbClr val="FF00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366325" y="2885401"/>
            <a:ext cx="762949" cy="461665"/>
          </a:xfrm>
          <a:prstGeom prst="rect">
            <a:avLst/>
          </a:prstGeom>
          <a:solidFill>
            <a:schemeClr val="bg1">
              <a:alpha val="59000"/>
            </a:schemeClr>
          </a:solidFill>
        </p:spPr>
        <p:txBody>
          <a:bodyPr wrap="none" rtlCol="0">
            <a:spAutoFit/>
          </a:bodyPr>
          <a:lstStyle/>
          <a:p>
            <a:r>
              <a:rPr lang="en-US" sz="2400" b="1" dirty="0" smtClean="0">
                <a:solidFill>
                  <a:srgbClr val="FF00DF"/>
                </a:solidFill>
              </a:rPr>
              <a:t>Up ?</a:t>
            </a:r>
            <a:endParaRPr lang="en-US" sz="2400" b="1" dirty="0">
              <a:solidFill>
                <a:srgbClr val="FF00DF"/>
              </a:solidFill>
            </a:endParaRPr>
          </a:p>
        </p:txBody>
      </p:sp>
      <p:sp>
        <p:nvSpPr>
          <p:cNvPr id="12" name="TextBox 11"/>
          <p:cNvSpPr txBox="1"/>
          <p:nvPr/>
        </p:nvSpPr>
        <p:spPr>
          <a:xfrm>
            <a:off x="7376420" y="4825571"/>
            <a:ext cx="1150826" cy="461665"/>
          </a:xfrm>
          <a:prstGeom prst="rect">
            <a:avLst/>
          </a:prstGeom>
          <a:solidFill>
            <a:schemeClr val="bg1">
              <a:alpha val="59000"/>
            </a:schemeClr>
          </a:solidFill>
        </p:spPr>
        <p:txBody>
          <a:bodyPr wrap="none" rtlCol="0">
            <a:spAutoFit/>
          </a:bodyPr>
          <a:lstStyle/>
          <a:p>
            <a:r>
              <a:rPr lang="en-US" sz="2400" b="1" dirty="0" smtClean="0">
                <a:solidFill>
                  <a:srgbClr val="FF00DF"/>
                </a:solidFill>
              </a:rPr>
              <a:t>Down ?</a:t>
            </a:r>
            <a:endParaRPr lang="en-US" sz="2400" b="1" dirty="0">
              <a:solidFill>
                <a:srgbClr val="FF00DF"/>
              </a:solidFill>
            </a:endParaRPr>
          </a:p>
        </p:txBody>
      </p:sp>
      <p:sp>
        <p:nvSpPr>
          <p:cNvPr id="13" name="TextBox 12"/>
          <p:cNvSpPr txBox="1"/>
          <p:nvPr/>
        </p:nvSpPr>
        <p:spPr>
          <a:xfrm>
            <a:off x="1294402" y="6431609"/>
            <a:ext cx="6306755" cy="461665"/>
          </a:xfrm>
          <a:prstGeom prst="rect">
            <a:avLst/>
          </a:prstGeom>
          <a:noFill/>
        </p:spPr>
        <p:txBody>
          <a:bodyPr wrap="square" rtlCol="0">
            <a:spAutoFit/>
          </a:bodyPr>
          <a:lstStyle/>
          <a:p>
            <a:r>
              <a:rPr lang="en-US" sz="1200" dirty="0"/>
              <a:t>D</a:t>
            </a:r>
            <a:r>
              <a:rPr lang="en-US" sz="1200" dirty="0" smtClean="0"/>
              <a:t>emo #12: The spectacular explosion at the end of the show. </a:t>
            </a:r>
            <a:r>
              <a:rPr lang="en-US" sz="1200" dirty="0" smtClean="0"/>
              <a:t>Involves 6” diameter soap bubbles filled with propane. </a:t>
            </a:r>
            <a:r>
              <a:rPr lang="en-US" sz="1200" dirty="0" smtClean="0"/>
              <a:t>Remember safety first! Kids need clear instructions where to stand.  </a:t>
            </a:r>
            <a:endParaRPr lang="en-US" sz="1200" dirty="0" smtClean="0"/>
          </a:p>
        </p:txBody>
      </p:sp>
    </p:spTree>
    <p:extLst>
      <p:ext uri="{BB962C8B-B14F-4D97-AF65-F5344CB8AC3E}">
        <p14:creationId xmlns:p14="http://schemas.microsoft.com/office/powerpoint/2010/main" val="316116324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462" y="1644648"/>
            <a:ext cx="5457440" cy="1938992"/>
          </a:xfrm>
          <a:prstGeom prst="rect">
            <a:avLst/>
          </a:prstGeom>
          <a:noFill/>
        </p:spPr>
        <p:txBody>
          <a:bodyPr wrap="square" rtlCol="0">
            <a:spAutoFit/>
          </a:bodyPr>
          <a:lstStyle/>
          <a:p>
            <a:r>
              <a:rPr lang="en-US" sz="2000" b="1" dirty="0" smtClean="0"/>
              <a:t>Thanks for coming!</a:t>
            </a:r>
          </a:p>
          <a:p>
            <a:endParaRPr lang="en-US" sz="2000" dirty="0" smtClean="0"/>
          </a:p>
          <a:p>
            <a:r>
              <a:rPr lang="en-US" sz="2000" dirty="0" smtClean="0"/>
              <a:t>Line up in foyer for 1</a:t>
            </a:r>
            <a:r>
              <a:rPr lang="en-US" sz="2000" baseline="30000" dirty="0" smtClean="0"/>
              <a:t>st</a:t>
            </a:r>
            <a:r>
              <a:rPr lang="en-US" sz="2000" dirty="0" smtClean="0"/>
              <a:t>-round of hover board rides </a:t>
            </a:r>
            <a:endParaRPr lang="en-US" sz="2000" dirty="0"/>
          </a:p>
          <a:p>
            <a:endParaRPr lang="en-US" sz="2000" dirty="0" smtClean="0"/>
          </a:p>
          <a:p>
            <a:r>
              <a:rPr lang="en-US" sz="2000" dirty="0" smtClean="0"/>
              <a:t>Come sit in the front rows if you’d like to ask questions (and get 2</a:t>
            </a:r>
            <a:r>
              <a:rPr lang="en-US" sz="2000" baseline="30000" dirty="0" smtClean="0"/>
              <a:t>nd</a:t>
            </a:r>
            <a:r>
              <a:rPr lang="en-US" sz="2000" dirty="0" smtClean="0"/>
              <a:t>-round hover board rides)</a:t>
            </a:r>
          </a:p>
        </p:txBody>
      </p:sp>
    </p:spTree>
    <p:extLst>
      <p:ext uri="{BB962C8B-B14F-4D97-AF65-F5344CB8AC3E}">
        <p14:creationId xmlns:p14="http://schemas.microsoft.com/office/powerpoint/2010/main" val="36243772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ranslational_mo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968" y="1334249"/>
            <a:ext cx="3810000" cy="3340100"/>
          </a:xfrm>
          <a:prstGeom prst="rect">
            <a:avLst/>
          </a:prstGeom>
        </p:spPr>
      </p:pic>
      <p:sp>
        <p:nvSpPr>
          <p:cNvPr id="3" name="TextBox 2"/>
          <p:cNvSpPr txBox="1"/>
          <p:nvPr/>
        </p:nvSpPr>
        <p:spPr>
          <a:xfrm>
            <a:off x="352767" y="5783697"/>
            <a:ext cx="8682786" cy="461665"/>
          </a:xfrm>
          <a:prstGeom prst="rect">
            <a:avLst/>
          </a:prstGeom>
          <a:noFill/>
        </p:spPr>
        <p:txBody>
          <a:bodyPr wrap="none" rtlCol="0">
            <a:spAutoFit/>
          </a:bodyPr>
          <a:lstStyle/>
          <a:p>
            <a:r>
              <a:rPr lang="en-US" sz="1200" dirty="0" smtClean="0"/>
              <a:t>Demo #2: Open the scales of the universe website and zoom from human scale to atomic scale</a:t>
            </a:r>
          </a:p>
          <a:p>
            <a:r>
              <a:rPr lang="en-US" sz="1200" dirty="0" smtClean="0"/>
              <a:t>Demo #3: Colorful juggling balls (balloons stuffed with dry rice) are used to represent gas molecules of different mass, do some juggling!</a:t>
            </a:r>
          </a:p>
        </p:txBody>
      </p:sp>
      <p:sp>
        <p:nvSpPr>
          <p:cNvPr id="2" name="TextBox 1"/>
          <p:cNvSpPr txBox="1"/>
          <p:nvPr/>
        </p:nvSpPr>
        <p:spPr>
          <a:xfrm>
            <a:off x="587944" y="529121"/>
            <a:ext cx="3760878" cy="369332"/>
          </a:xfrm>
          <a:prstGeom prst="rect">
            <a:avLst/>
          </a:prstGeom>
          <a:noFill/>
        </p:spPr>
        <p:txBody>
          <a:bodyPr wrap="none" rtlCol="0">
            <a:spAutoFit/>
          </a:bodyPr>
          <a:lstStyle/>
          <a:p>
            <a:r>
              <a:rPr lang="en-US" dirty="0" smtClean="0"/>
              <a:t>Air is made of tiny tiny tiny particles…</a:t>
            </a:r>
            <a:endParaRPr lang="en-US" dirty="0"/>
          </a:p>
        </p:txBody>
      </p:sp>
    </p:spTree>
    <p:extLst>
      <p:ext uri="{BB962C8B-B14F-4D97-AF65-F5344CB8AC3E}">
        <p14:creationId xmlns:p14="http://schemas.microsoft.com/office/powerpoint/2010/main" val="5455640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33568" y="1342214"/>
            <a:ext cx="2428559" cy="3642838"/>
          </a:xfrm>
          <a:prstGeom prst="rect">
            <a:avLst/>
          </a:prstGeom>
        </p:spPr>
      </p:pic>
      <p:sp>
        <p:nvSpPr>
          <p:cNvPr id="5" name="TextBox 4"/>
          <p:cNvSpPr txBox="1"/>
          <p:nvPr/>
        </p:nvSpPr>
        <p:spPr>
          <a:xfrm>
            <a:off x="1175284" y="5433228"/>
            <a:ext cx="6750227" cy="646331"/>
          </a:xfrm>
          <a:prstGeom prst="rect">
            <a:avLst/>
          </a:prstGeom>
          <a:noFill/>
        </p:spPr>
        <p:txBody>
          <a:bodyPr wrap="square" rtlCol="0">
            <a:spAutoFit/>
          </a:bodyPr>
          <a:lstStyle/>
          <a:p>
            <a:pPr algn="ctr"/>
            <a:r>
              <a:rPr lang="en-US" dirty="0" smtClean="0"/>
              <a:t>When you blow on your hand, you are feeling millions and millions of these tiny atoms colliding with your hand </a:t>
            </a:r>
            <a:endParaRPr lang="en-US" dirty="0"/>
          </a:p>
        </p:txBody>
      </p:sp>
    </p:spTree>
    <p:extLst>
      <p:ext uri="{BB962C8B-B14F-4D97-AF65-F5344CB8AC3E}">
        <p14:creationId xmlns:p14="http://schemas.microsoft.com/office/powerpoint/2010/main" val="25652323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955"/>
            <a:ext cx="3358048" cy="369332"/>
          </a:xfrm>
          <a:prstGeom prst="rect">
            <a:avLst/>
          </a:prstGeom>
          <a:noFill/>
        </p:spPr>
        <p:txBody>
          <a:bodyPr wrap="none" rtlCol="0">
            <a:spAutoFit/>
          </a:bodyPr>
          <a:lstStyle/>
          <a:p>
            <a:r>
              <a:rPr lang="en-US" dirty="0" smtClean="0"/>
              <a:t>The starting point for explaining…</a:t>
            </a:r>
            <a:endParaRPr lang="en-US" dirty="0"/>
          </a:p>
        </p:txBody>
      </p:sp>
      <p:pic>
        <p:nvPicPr>
          <p:cNvPr id="3" name="Picture 2"/>
          <p:cNvPicPr>
            <a:picLocks noChangeAspect="1"/>
          </p:cNvPicPr>
          <p:nvPr/>
        </p:nvPicPr>
        <p:blipFill>
          <a:blip r:embed="rId2"/>
          <a:stretch>
            <a:fillRect/>
          </a:stretch>
        </p:blipFill>
        <p:spPr>
          <a:xfrm>
            <a:off x="303299" y="1332275"/>
            <a:ext cx="5030503" cy="3144064"/>
          </a:xfrm>
          <a:prstGeom prst="rect">
            <a:avLst/>
          </a:prstGeom>
        </p:spPr>
      </p:pic>
      <p:pic>
        <p:nvPicPr>
          <p:cNvPr id="5" name="Picture 4"/>
          <p:cNvPicPr>
            <a:picLocks noChangeAspect="1"/>
          </p:cNvPicPr>
          <p:nvPr/>
        </p:nvPicPr>
        <p:blipFill rotWithShape="1">
          <a:blip r:embed="rId3"/>
          <a:srcRect l="20427" r="29655"/>
          <a:stretch/>
        </p:blipFill>
        <p:spPr>
          <a:xfrm>
            <a:off x="5667043" y="1521820"/>
            <a:ext cx="2463096" cy="4876555"/>
          </a:xfrm>
          <a:prstGeom prst="rect">
            <a:avLst/>
          </a:prstGeom>
        </p:spPr>
      </p:pic>
      <p:sp>
        <p:nvSpPr>
          <p:cNvPr id="7" name="TextBox 6"/>
          <p:cNvSpPr txBox="1"/>
          <p:nvPr/>
        </p:nvSpPr>
        <p:spPr>
          <a:xfrm>
            <a:off x="435993" y="4776552"/>
            <a:ext cx="1714269" cy="369332"/>
          </a:xfrm>
          <a:prstGeom prst="rect">
            <a:avLst/>
          </a:prstGeom>
          <a:noFill/>
        </p:spPr>
        <p:txBody>
          <a:bodyPr wrap="none" rtlCol="0">
            <a:spAutoFit/>
          </a:bodyPr>
          <a:lstStyle/>
          <a:p>
            <a:r>
              <a:rPr lang="en-US" dirty="0" smtClean="0"/>
              <a:t>Things that float</a:t>
            </a:r>
            <a:endParaRPr lang="en-US" dirty="0"/>
          </a:p>
        </p:txBody>
      </p:sp>
    </p:spTree>
    <p:extLst>
      <p:ext uri="{BB962C8B-B14F-4D97-AF65-F5344CB8AC3E}">
        <p14:creationId xmlns:p14="http://schemas.microsoft.com/office/powerpoint/2010/main" val="409227554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6076" y="1065846"/>
            <a:ext cx="3548716" cy="1976362"/>
          </a:xfrm>
          <a:prstGeom prst="rect">
            <a:avLst/>
          </a:prstGeom>
        </p:spPr>
      </p:pic>
      <p:pic>
        <p:nvPicPr>
          <p:cNvPr id="6" name="Picture 5"/>
          <p:cNvPicPr>
            <a:picLocks noChangeAspect="1"/>
          </p:cNvPicPr>
          <p:nvPr/>
        </p:nvPicPr>
        <p:blipFill>
          <a:blip r:embed="rId3"/>
          <a:stretch>
            <a:fillRect/>
          </a:stretch>
        </p:blipFill>
        <p:spPr>
          <a:xfrm>
            <a:off x="6227115" y="1065847"/>
            <a:ext cx="2964542" cy="1976361"/>
          </a:xfrm>
          <a:prstGeom prst="rect">
            <a:avLst/>
          </a:prstGeom>
        </p:spPr>
      </p:pic>
      <p:pic>
        <p:nvPicPr>
          <p:cNvPr id="7" name="Picture 6"/>
          <p:cNvPicPr>
            <a:picLocks noChangeAspect="1"/>
          </p:cNvPicPr>
          <p:nvPr/>
        </p:nvPicPr>
        <p:blipFill>
          <a:blip r:embed="rId4"/>
          <a:stretch>
            <a:fillRect/>
          </a:stretch>
        </p:blipFill>
        <p:spPr>
          <a:xfrm>
            <a:off x="3402641" y="1065846"/>
            <a:ext cx="2824474" cy="1977131"/>
          </a:xfrm>
          <a:prstGeom prst="rect">
            <a:avLst/>
          </a:prstGeom>
        </p:spPr>
      </p:pic>
      <p:sp>
        <p:nvSpPr>
          <p:cNvPr id="2" name="TextBox 1"/>
          <p:cNvSpPr txBox="1"/>
          <p:nvPr/>
        </p:nvSpPr>
        <p:spPr>
          <a:xfrm>
            <a:off x="3743851" y="3042977"/>
            <a:ext cx="1509135" cy="369332"/>
          </a:xfrm>
          <a:prstGeom prst="rect">
            <a:avLst/>
          </a:prstGeom>
          <a:noFill/>
        </p:spPr>
        <p:txBody>
          <a:bodyPr wrap="none" rtlCol="0">
            <a:spAutoFit/>
          </a:bodyPr>
          <a:lstStyle/>
          <a:p>
            <a:r>
              <a:rPr lang="en-US" dirty="0" smtClean="0"/>
              <a:t>Things that fly</a:t>
            </a:r>
            <a:endParaRPr lang="en-US" dirty="0"/>
          </a:p>
        </p:txBody>
      </p:sp>
      <p:pic>
        <p:nvPicPr>
          <p:cNvPr id="8" name="Picture 7"/>
          <p:cNvPicPr>
            <a:picLocks noChangeAspect="1"/>
          </p:cNvPicPr>
          <p:nvPr/>
        </p:nvPicPr>
        <p:blipFill>
          <a:blip r:embed="rId5"/>
          <a:stretch>
            <a:fillRect/>
          </a:stretch>
        </p:blipFill>
        <p:spPr>
          <a:xfrm>
            <a:off x="3165688" y="3893912"/>
            <a:ext cx="3218899" cy="2439650"/>
          </a:xfrm>
          <a:prstGeom prst="rect">
            <a:avLst/>
          </a:prstGeom>
        </p:spPr>
      </p:pic>
      <p:sp>
        <p:nvSpPr>
          <p:cNvPr id="9" name="TextBox 8"/>
          <p:cNvSpPr txBox="1"/>
          <p:nvPr/>
        </p:nvSpPr>
        <p:spPr>
          <a:xfrm>
            <a:off x="3896251" y="6333562"/>
            <a:ext cx="1382335" cy="369332"/>
          </a:xfrm>
          <a:prstGeom prst="rect">
            <a:avLst/>
          </a:prstGeom>
          <a:noFill/>
        </p:spPr>
        <p:txBody>
          <a:bodyPr wrap="none" rtlCol="0">
            <a:spAutoFit/>
          </a:bodyPr>
          <a:lstStyle/>
          <a:p>
            <a:r>
              <a:rPr lang="en-US" dirty="0" smtClean="0"/>
              <a:t>Wind energy</a:t>
            </a:r>
            <a:endParaRPr lang="en-US" dirty="0"/>
          </a:p>
        </p:txBody>
      </p:sp>
    </p:spTree>
    <p:extLst>
      <p:ext uri="{BB962C8B-B14F-4D97-AF65-F5344CB8AC3E}">
        <p14:creationId xmlns:p14="http://schemas.microsoft.com/office/powerpoint/2010/main" val="15801813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8686" y="982642"/>
            <a:ext cx="4018716" cy="2674958"/>
          </a:xfrm>
          <a:prstGeom prst="rect">
            <a:avLst/>
          </a:prstGeom>
        </p:spPr>
      </p:pic>
      <p:pic>
        <p:nvPicPr>
          <p:cNvPr id="6" name="Picture 5"/>
          <p:cNvPicPr>
            <a:picLocks noChangeAspect="1"/>
          </p:cNvPicPr>
          <p:nvPr/>
        </p:nvPicPr>
        <p:blipFill>
          <a:blip r:embed="rId3"/>
          <a:stretch>
            <a:fillRect/>
          </a:stretch>
        </p:blipFill>
        <p:spPr>
          <a:xfrm>
            <a:off x="4415350" y="3912488"/>
            <a:ext cx="4579370" cy="2575895"/>
          </a:xfrm>
          <a:prstGeom prst="rect">
            <a:avLst/>
          </a:prstGeom>
        </p:spPr>
      </p:pic>
      <p:pic>
        <p:nvPicPr>
          <p:cNvPr id="7" name="Picture 6"/>
          <p:cNvPicPr>
            <a:picLocks noChangeAspect="1"/>
          </p:cNvPicPr>
          <p:nvPr/>
        </p:nvPicPr>
        <p:blipFill>
          <a:blip r:embed="rId4"/>
          <a:stretch>
            <a:fillRect/>
          </a:stretch>
        </p:blipFill>
        <p:spPr>
          <a:xfrm>
            <a:off x="4934076" y="982642"/>
            <a:ext cx="4060644" cy="2707096"/>
          </a:xfrm>
          <a:prstGeom prst="rect">
            <a:avLst/>
          </a:prstGeom>
        </p:spPr>
      </p:pic>
      <p:sp>
        <p:nvSpPr>
          <p:cNvPr id="2" name="TextBox 1"/>
          <p:cNvSpPr txBox="1"/>
          <p:nvPr/>
        </p:nvSpPr>
        <p:spPr>
          <a:xfrm>
            <a:off x="653989" y="4402057"/>
            <a:ext cx="2351926" cy="369332"/>
          </a:xfrm>
          <a:prstGeom prst="rect">
            <a:avLst/>
          </a:prstGeom>
          <a:noFill/>
        </p:spPr>
        <p:txBody>
          <a:bodyPr wrap="none" rtlCol="0">
            <a:spAutoFit/>
          </a:bodyPr>
          <a:lstStyle/>
          <a:p>
            <a:r>
              <a:rPr lang="en-US" dirty="0" smtClean="0"/>
              <a:t>crazy adventure sports</a:t>
            </a:r>
            <a:endParaRPr lang="en-US" dirty="0"/>
          </a:p>
        </p:txBody>
      </p:sp>
    </p:spTree>
    <p:extLst>
      <p:ext uri="{BB962C8B-B14F-4D97-AF65-F5344CB8AC3E}">
        <p14:creationId xmlns:p14="http://schemas.microsoft.com/office/powerpoint/2010/main" val="32919449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446722" y="3613567"/>
            <a:ext cx="5448238" cy="923330"/>
          </a:xfrm>
          <a:prstGeom prst="rect">
            <a:avLst/>
          </a:prstGeom>
          <a:noFill/>
        </p:spPr>
        <p:txBody>
          <a:bodyPr wrap="square" rtlCol="0">
            <a:spAutoFit/>
          </a:bodyPr>
          <a:lstStyle/>
          <a:p>
            <a:r>
              <a:rPr lang="en-US" dirty="0" smtClean="0"/>
              <a:t>Physics: </a:t>
            </a:r>
          </a:p>
          <a:p>
            <a:r>
              <a:rPr lang="en-US" dirty="0" smtClean="0"/>
              <a:t>Explaining “what sets objects into motion?” </a:t>
            </a:r>
          </a:p>
          <a:p>
            <a:r>
              <a:rPr lang="en-US" dirty="0" smtClean="0"/>
              <a:t>“where will objects end up?” </a:t>
            </a:r>
            <a:endParaRPr lang="en-US" dirty="0"/>
          </a:p>
        </p:txBody>
      </p:sp>
      <p:sp>
        <p:nvSpPr>
          <p:cNvPr id="7" name="TextBox 6"/>
          <p:cNvSpPr txBox="1"/>
          <p:nvPr/>
        </p:nvSpPr>
        <p:spPr>
          <a:xfrm>
            <a:off x="855765" y="935451"/>
            <a:ext cx="2800767" cy="523220"/>
          </a:xfrm>
          <a:prstGeom prst="rect">
            <a:avLst/>
          </a:prstGeom>
          <a:noFill/>
        </p:spPr>
        <p:txBody>
          <a:bodyPr wrap="none" rtlCol="0">
            <a:spAutoFit/>
          </a:bodyPr>
          <a:lstStyle/>
          <a:p>
            <a:r>
              <a:rPr lang="en-US" sz="2800" b="1" dirty="0" smtClean="0"/>
              <a:t>The Physics of Air</a:t>
            </a:r>
            <a:endParaRPr lang="en-US" sz="2800" b="1" dirty="0"/>
          </a:p>
        </p:txBody>
      </p:sp>
      <p:pic>
        <p:nvPicPr>
          <p:cNvPr id="8" name="Picture 7"/>
          <p:cNvPicPr>
            <a:picLocks noChangeAspect="1"/>
          </p:cNvPicPr>
          <p:nvPr/>
        </p:nvPicPr>
        <p:blipFill>
          <a:blip r:embed="rId2"/>
          <a:stretch>
            <a:fillRect/>
          </a:stretch>
        </p:blipFill>
        <p:spPr>
          <a:xfrm>
            <a:off x="3729867" y="172651"/>
            <a:ext cx="3938441" cy="2215373"/>
          </a:xfrm>
          <a:prstGeom prst="rect">
            <a:avLst/>
          </a:prstGeom>
        </p:spPr>
      </p:pic>
      <p:sp>
        <p:nvSpPr>
          <p:cNvPr id="9" name="Rectangle 8"/>
          <p:cNvSpPr/>
          <p:nvPr/>
        </p:nvSpPr>
        <p:spPr>
          <a:xfrm>
            <a:off x="9364643" y="5017150"/>
            <a:ext cx="4572000" cy="646331"/>
          </a:xfrm>
          <a:prstGeom prst="rect">
            <a:avLst/>
          </a:prstGeom>
        </p:spPr>
        <p:txBody>
          <a:bodyPr>
            <a:spAutoFit/>
          </a:bodyPr>
          <a:lstStyle/>
          <a:p>
            <a:r>
              <a:rPr lang="en-US" dirty="0"/>
              <a:t>What makes </a:t>
            </a:r>
            <a:r>
              <a:rPr lang="en-US" dirty="0" smtClean="0"/>
              <a:t>things move</a:t>
            </a:r>
            <a:r>
              <a:rPr lang="en-US" dirty="0"/>
              <a:t>? How </a:t>
            </a:r>
            <a:r>
              <a:rPr lang="en-US" dirty="0" smtClean="0"/>
              <a:t>do I </a:t>
            </a:r>
            <a:r>
              <a:rPr lang="en-US" dirty="0"/>
              <a:t>predict </a:t>
            </a:r>
            <a:r>
              <a:rPr lang="en-US" dirty="0" smtClean="0"/>
              <a:t>where things will move?</a:t>
            </a:r>
            <a:r>
              <a:rPr lang="en-US" dirty="0"/>
              <a:t> </a:t>
            </a:r>
          </a:p>
        </p:txBody>
      </p:sp>
      <p:sp>
        <p:nvSpPr>
          <p:cNvPr id="10" name="Rectangle 9"/>
          <p:cNvSpPr/>
          <p:nvPr/>
        </p:nvSpPr>
        <p:spPr>
          <a:xfrm>
            <a:off x="9458710" y="1905705"/>
            <a:ext cx="7356487" cy="1323439"/>
          </a:xfrm>
          <a:prstGeom prst="rect">
            <a:avLst/>
          </a:prstGeom>
        </p:spPr>
        <p:txBody>
          <a:bodyPr wrap="square">
            <a:spAutoFit/>
          </a:bodyPr>
          <a:lstStyle/>
          <a:p>
            <a:r>
              <a:rPr lang="en-US" sz="2000" dirty="0" smtClean="0"/>
              <a:t>Physics: Trying to answer questions like</a:t>
            </a:r>
          </a:p>
          <a:p>
            <a:r>
              <a:rPr lang="en-US" sz="2000" dirty="0" smtClean="0"/>
              <a:t>* What </a:t>
            </a:r>
            <a:r>
              <a:rPr lang="en-US" sz="2000" dirty="0"/>
              <a:t>makes </a:t>
            </a:r>
            <a:r>
              <a:rPr lang="en-US" sz="2000" dirty="0" smtClean="0"/>
              <a:t>things move</a:t>
            </a:r>
            <a:r>
              <a:rPr lang="en-US" sz="2000" dirty="0"/>
              <a:t>? </a:t>
            </a:r>
            <a:endParaRPr lang="en-US" sz="2000" dirty="0" smtClean="0"/>
          </a:p>
          <a:p>
            <a:r>
              <a:rPr lang="en-US" sz="2000" dirty="0" smtClean="0"/>
              <a:t>* What variables control the system?</a:t>
            </a:r>
          </a:p>
          <a:p>
            <a:r>
              <a:rPr lang="en-US" sz="2000" dirty="0" smtClean="0"/>
              <a:t>* What makes patterns and shapes emerge in natural systems?</a:t>
            </a:r>
          </a:p>
        </p:txBody>
      </p:sp>
      <p:sp>
        <p:nvSpPr>
          <p:cNvPr id="2" name="TextBox 1"/>
          <p:cNvSpPr txBox="1"/>
          <p:nvPr/>
        </p:nvSpPr>
        <p:spPr>
          <a:xfrm>
            <a:off x="939182" y="4998277"/>
            <a:ext cx="6251656" cy="1190069"/>
          </a:xfrm>
          <a:prstGeom prst="rect">
            <a:avLst/>
          </a:prstGeom>
          <a:solidFill>
            <a:srgbClr val="EEDCA0"/>
          </a:solidFill>
        </p:spPr>
        <p:txBody>
          <a:bodyPr wrap="none" rtlCol="0">
            <a:spAutoFit/>
          </a:bodyPr>
          <a:lstStyle/>
          <a:p>
            <a:pPr>
              <a:lnSpc>
                <a:spcPct val="120000"/>
              </a:lnSpc>
            </a:pPr>
            <a:r>
              <a:rPr lang="en-US" sz="2000" b="1" dirty="0" smtClean="0"/>
              <a:t>Working definition for today:</a:t>
            </a:r>
          </a:p>
          <a:p>
            <a:pPr>
              <a:lnSpc>
                <a:spcPct val="120000"/>
              </a:lnSpc>
            </a:pPr>
            <a:r>
              <a:rPr lang="en-US" sz="2000" dirty="0" smtClean="0"/>
              <a:t>Carefully observing things move (like atoms and planets…)</a:t>
            </a:r>
          </a:p>
          <a:p>
            <a:pPr>
              <a:lnSpc>
                <a:spcPct val="120000"/>
              </a:lnSpc>
            </a:pPr>
            <a:r>
              <a:rPr lang="en-US" sz="2000" dirty="0"/>
              <a:t>Asking how and why</a:t>
            </a:r>
            <a:r>
              <a:rPr lang="en-US" sz="2000" dirty="0" smtClean="0"/>
              <a:t>.</a:t>
            </a:r>
          </a:p>
        </p:txBody>
      </p:sp>
      <p:pic>
        <p:nvPicPr>
          <p:cNvPr id="5" name="Picture 4" descr="physics defin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182" y="2827763"/>
            <a:ext cx="6286425" cy="1571607"/>
          </a:xfrm>
          <a:prstGeom prst="rect">
            <a:avLst/>
          </a:prstGeom>
        </p:spPr>
      </p:pic>
    </p:spTree>
    <p:extLst>
      <p:ext uri="{BB962C8B-B14F-4D97-AF65-F5344CB8AC3E}">
        <p14:creationId xmlns:p14="http://schemas.microsoft.com/office/powerpoint/2010/main" val="34170575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32574" y="1138150"/>
            <a:ext cx="4710617" cy="2127628"/>
          </a:xfrm>
          <a:prstGeom prst="rect">
            <a:avLst/>
          </a:prstGeom>
        </p:spPr>
      </p:pic>
      <p:sp>
        <p:nvSpPr>
          <p:cNvPr id="2" name="TextBox 1"/>
          <p:cNvSpPr txBox="1"/>
          <p:nvPr/>
        </p:nvSpPr>
        <p:spPr>
          <a:xfrm>
            <a:off x="2578043" y="625501"/>
            <a:ext cx="3961165" cy="369332"/>
          </a:xfrm>
          <a:prstGeom prst="rect">
            <a:avLst/>
          </a:prstGeom>
          <a:noFill/>
        </p:spPr>
        <p:txBody>
          <a:bodyPr wrap="none" rtlCol="0">
            <a:spAutoFit/>
          </a:bodyPr>
          <a:lstStyle/>
          <a:p>
            <a:r>
              <a:rPr lang="en-US" dirty="0" smtClean="0"/>
              <a:t>When I blow leaves, why do they move?</a:t>
            </a:r>
            <a:endParaRPr lang="en-US" dirty="0"/>
          </a:p>
        </p:txBody>
      </p:sp>
      <p:sp>
        <p:nvSpPr>
          <p:cNvPr id="3" name="TextBox 2"/>
          <p:cNvSpPr txBox="1"/>
          <p:nvPr/>
        </p:nvSpPr>
        <p:spPr>
          <a:xfrm>
            <a:off x="1357059" y="5574850"/>
            <a:ext cx="7415066" cy="646331"/>
          </a:xfrm>
          <a:prstGeom prst="rect">
            <a:avLst/>
          </a:prstGeom>
          <a:noFill/>
        </p:spPr>
        <p:txBody>
          <a:bodyPr wrap="square" rtlCol="0">
            <a:spAutoFit/>
          </a:bodyPr>
          <a:lstStyle/>
          <a:p>
            <a:r>
              <a:rPr lang="en-US" sz="1200" dirty="0"/>
              <a:t>D</a:t>
            </a:r>
            <a:r>
              <a:rPr lang="en-US" sz="1200" dirty="0" smtClean="0"/>
              <a:t>emo #4: The “</a:t>
            </a:r>
            <a:r>
              <a:rPr lang="en-US" sz="1200" dirty="0" smtClean="0"/>
              <a:t>land yacht</a:t>
            </a:r>
            <a:r>
              <a:rPr lang="en-US" sz="1200" dirty="0" smtClean="0"/>
              <a:t>”. Use a cart that has minimal rolling friction. Give it a “sai</a:t>
            </a:r>
            <a:r>
              <a:rPr lang="en-US" sz="1200" dirty="0" smtClean="0"/>
              <a:t>l”</a:t>
            </a:r>
            <a:r>
              <a:rPr lang="en-US" sz="1200" dirty="0" smtClean="0"/>
              <a:t>. </a:t>
            </a:r>
            <a:r>
              <a:rPr lang="en-US" sz="1200" dirty="0" smtClean="0"/>
              <a:t>Blow the cart across the room with a leaf blower.</a:t>
            </a:r>
            <a:r>
              <a:rPr lang="en-US" sz="1200" dirty="0"/>
              <a:t> </a:t>
            </a:r>
            <a:r>
              <a:rPr lang="en-US" sz="1200" dirty="0" smtClean="0"/>
              <a:t>Now do the same thing by throwing the colorful juggling balls into the sail. Discuss the equivalence. In both cases we transfer momentum from high velocity particles (air molecules or juggling balls). </a:t>
            </a:r>
          </a:p>
        </p:txBody>
      </p:sp>
    </p:spTree>
    <p:extLst>
      <p:ext uri="{BB962C8B-B14F-4D97-AF65-F5344CB8AC3E}">
        <p14:creationId xmlns:p14="http://schemas.microsoft.com/office/powerpoint/2010/main" val="8580279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tx1"/>
          </a:solid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9383</TotalTime>
  <Words>1174</Words>
  <Application>Microsoft Macintosh PowerPoint</Application>
  <PresentationFormat>On-screen Show (4:3)</PresentationFormat>
  <Paragraphs>103</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Ethan Minot</dc:creator>
  <cp:lastModifiedBy>Ethan Minot</cp:lastModifiedBy>
  <cp:revision>51</cp:revision>
  <cp:lastPrinted>2015-01-12T00:19:18Z</cp:lastPrinted>
  <dcterms:created xsi:type="dcterms:W3CDTF">2014-12-30T22:35:04Z</dcterms:created>
  <dcterms:modified xsi:type="dcterms:W3CDTF">2015-05-01T23:10:55Z</dcterms:modified>
</cp:coreProperties>
</file>